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8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2122890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981896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1457AE6-9D75-4BBC-9971-BD3F47C489FA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7DBE74B-4E03-479E-956C-0AF7AB992B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CDPHE_Colo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62800" y="533400"/>
            <a:ext cx="1305593" cy="137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457AE6-9D75-4BBC-9971-BD3F47C489FA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DBE74B-4E03-479E-956C-0AF7AB992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457AE6-9D75-4BBC-9971-BD3F47C489FA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DBE74B-4E03-479E-956C-0AF7AB992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457AE6-9D75-4BBC-9971-BD3F47C489FA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DBE74B-4E03-479E-956C-0AF7AB992B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457AE6-9D75-4BBC-9971-BD3F47C489FA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DBE74B-4E03-479E-956C-0AF7AB992B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457AE6-9D75-4BBC-9971-BD3F47C489FA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DBE74B-4E03-479E-956C-0AF7AB992B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962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457AE6-9D75-4BBC-9971-BD3F47C489FA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DBE74B-4E03-479E-956C-0AF7AB992B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CDPHE_Colo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29600" y="457200"/>
            <a:ext cx="609277" cy="64008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457AE6-9D75-4BBC-9971-BD3F47C489FA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DBE74B-4E03-479E-956C-0AF7AB992B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457AE6-9D75-4BBC-9971-BD3F47C489FA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DBE74B-4E03-479E-956C-0AF7AB992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1457AE6-9D75-4BBC-9971-BD3F47C489FA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DBE74B-4E03-479E-956C-0AF7AB992B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DPHE_Colo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29600" y="457200"/>
            <a:ext cx="609277" cy="64008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457AE6-9D75-4BBC-9971-BD3F47C489FA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7DBE74B-4E03-479E-956C-0AF7AB992B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pic>
        <p:nvPicPr>
          <p:cNvPr id="14" name="Picture 13" descr="CDPHE_Wire_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400" y="6096000"/>
            <a:ext cx="609277" cy="64008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1457AE6-9D75-4BBC-9971-BD3F47C489FA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7DBE74B-4E03-479E-956C-0AF7AB992B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DPHE_Color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382000" y="457200"/>
            <a:ext cx="609277" cy="640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Analytical Instruments at the CDPHE </a:t>
            </a:r>
            <a:r>
              <a:rPr lang="en-US" dirty="0" smtClean="0"/>
              <a:t>Chemistry Laboratory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772400" cy="1219200"/>
          </a:xfrm>
        </p:spPr>
        <p:txBody>
          <a:bodyPr/>
          <a:lstStyle/>
          <a:p>
            <a:r>
              <a:rPr lang="en-US" dirty="0" smtClean="0"/>
              <a:t>Tony Harrison, MSPH</a:t>
            </a:r>
          </a:p>
          <a:p>
            <a:r>
              <a:rPr lang="en-US" dirty="0" smtClean="0"/>
              <a:t>April 25, 2014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957072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Chemical Terrorism Agents in Urine by LC/MS/MS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Human Testing</a:t>
            </a:r>
            <a:endParaRPr lang="en-US" dirty="0"/>
          </a:p>
        </p:txBody>
      </p:sp>
      <p:pic>
        <p:nvPicPr>
          <p:cNvPr id="5" name="Picture 4" descr="WP_20140423_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2286000"/>
            <a:ext cx="2509837" cy="38523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34290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Nerve agents</a:t>
            </a:r>
          </a:p>
          <a:p>
            <a:r>
              <a:rPr lang="en-US" sz="2400" dirty="0" err="1" smtClean="0"/>
              <a:t>Ricinine</a:t>
            </a:r>
            <a:endParaRPr lang="en-US" sz="2400" dirty="0" smtClean="0"/>
          </a:p>
          <a:p>
            <a:r>
              <a:rPr lang="en-US" sz="2400" dirty="0" smtClean="0"/>
              <a:t>Many others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57072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Chemical Terrorism Agents in Urine by LC/MS/MS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Human Testing</a:t>
            </a:r>
            <a:endParaRPr lang="en-US" dirty="0"/>
          </a:p>
        </p:txBody>
      </p:sp>
      <p:pic>
        <p:nvPicPr>
          <p:cNvPr id="4" name="Picture 3" descr="WP_20140423_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362200"/>
            <a:ext cx="7467600" cy="42005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219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dirty="0" err="1" smtClean="0"/>
              <a:t>Biomonitoring</a:t>
            </a:r>
            <a:r>
              <a:rPr lang="en-US" sz="2400" dirty="0" smtClean="0"/>
              <a:t>: Speciation of metals in urine</a:t>
            </a:r>
          </a:p>
          <a:p>
            <a:pPr algn="ctr">
              <a:buNone/>
            </a:pPr>
            <a:r>
              <a:rPr lang="en-US" sz="2400" dirty="0" smtClean="0"/>
              <a:t>Arsenic, Mercury, Chromium, Selenium</a:t>
            </a:r>
          </a:p>
          <a:p>
            <a:pPr algn="ctr">
              <a:buNone/>
            </a:pPr>
            <a:r>
              <a:rPr lang="en-US" sz="2400" dirty="0" smtClean="0"/>
              <a:t>By LC/ICP-MS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Human Testing</a:t>
            </a:r>
            <a:endParaRPr lang="en-US" dirty="0"/>
          </a:p>
        </p:txBody>
      </p:sp>
      <p:pic>
        <p:nvPicPr>
          <p:cNvPr id="4" name="Picture 3" descr="WP_20140423_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514600"/>
            <a:ext cx="7239000" cy="40719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109472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Metal speciation in urine and blood</a:t>
            </a:r>
          </a:p>
          <a:p>
            <a:pPr algn="ctr">
              <a:buNone/>
            </a:pPr>
            <a:r>
              <a:rPr lang="en-US" dirty="0" smtClean="0"/>
              <a:t>By LC/ICP-MS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Human Testing</a:t>
            </a:r>
            <a:endParaRPr lang="en-US" dirty="0"/>
          </a:p>
        </p:txBody>
      </p:sp>
      <p:pic>
        <p:nvPicPr>
          <p:cNvPr id="4" name="Picture 3" descr="WP_20140423_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514600"/>
            <a:ext cx="6959602" cy="39147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914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Metal speciation in urine and blood</a:t>
            </a:r>
          </a:p>
          <a:p>
            <a:pPr algn="ctr">
              <a:buNone/>
            </a:pPr>
            <a:r>
              <a:rPr lang="en-US" dirty="0" smtClean="0"/>
              <a:t>By LC/ICP-MS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Human Testing</a:t>
            </a:r>
            <a:endParaRPr lang="en-US" dirty="0"/>
          </a:p>
        </p:txBody>
      </p:sp>
      <p:pic>
        <p:nvPicPr>
          <p:cNvPr id="4" name="Picture 3" descr="WP_20140423_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209800"/>
            <a:ext cx="2943977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65227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Radioactive Material – Whole Body Counting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Human Testing</a:t>
            </a:r>
            <a:endParaRPr lang="en-US" dirty="0"/>
          </a:p>
        </p:txBody>
      </p:sp>
      <p:pic>
        <p:nvPicPr>
          <p:cNvPr id="4" name="Picture 3" descr="DSCN1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590800"/>
            <a:ext cx="4053840" cy="3040380"/>
          </a:xfrm>
          <a:prstGeom prst="rect">
            <a:avLst/>
          </a:prstGeom>
        </p:spPr>
      </p:pic>
      <p:pic>
        <p:nvPicPr>
          <p:cNvPr id="5" name="Picture 4" descr="JC W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567708"/>
            <a:ext cx="3581400" cy="303008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111691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Thank you for your attention</a:t>
            </a:r>
          </a:p>
          <a:p>
            <a:pPr algn="ctr">
              <a:buNone/>
            </a:pPr>
            <a:r>
              <a:rPr lang="en-US" dirty="0" smtClean="0"/>
              <a:t>Have a great weekend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Lab Division Organization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275" y="1939131"/>
            <a:ext cx="62674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Chemistry Organization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43100" y="2110581"/>
            <a:ext cx="52578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629400" cy="4525963"/>
          </a:xfrm>
        </p:spPr>
        <p:txBody>
          <a:bodyPr/>
          <a:lstStyle/>
          <a:p>
            <a:r>
              <a:rPr lang="en-US" dirty="0" smtClean="0"/>
              <a:t>3 Ion Chromatographs</a:t>
            </a:r>
          </a:p>
          <a:p>
            <a:r>
              <a:rPr lang="en-US" dirty="0" smtClean="0"/>
              <a:t>2 Flow Injection Analyzers</a:t>
            </a:r>
          </a:p>
          <a:p>
            <a:r>
              <a:rPr lang="en-US" dirty="0" smtClean="0"/>
              <a:t>2 ICP-MS</a:t>
            </a:r>
          </a:p>
          <a:p>
            <a:r>
              <a:rPr lang="en-US" dirty="0" smtClean="0"/>
              <a:t>1 ICP-AES</a:t>
            </a:r>
          </a:p>
          <a:p>
            <a:r>
              <a:rPr lang="en-US" dirty="0" smtClean="0"/>
              <a:t>1 Auto-</a:t>
            </a:r>
            <a:r>
              <a:rPr lang="en-US" dirty="0" err="1" smtClean="0"/>
              <a:t>Titrator</a:t>
            </a:r>
            <a:endParaRPr lang="en-US" dirty="0" smtClean="0"/>
          </a:p>
          <a:p>
            <a:r>
              <a:rPr lang="en-US" dirty="0" smtClean="0"/>
              <a:t>Misc. Ion Specific Electrodes</a:t>
            </a:r>
          </a:p>
          <a:p>
            <a:r>
              <a:rPr lang="en-US" dirty="0" smtClean="0"/>
              <a:t>Odds &amp; Ends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Water Testing:</a:t>
            </a:r>
            <a:br>
              <a:rPr lang="en-US" dirty="0" smtClean="0"/>
            </a:br>
            <a:r>
              <a:rPr lang="en-US" dirty="0" smtClean="0"/>
              <a:t>Inorganic</a:t>
            </a:r>
            <a:endParaRPr lang="en-US" dirty="0"/>
          </a:p>
        </p:txBody>
      </p:sp>
      <p:pic>
        <p:nvPicPr>
          <p:cNvPr id="4" name="Picture 3" descr="WP_20140424_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4191000"/>
            <a:ext cx="4343400" cy="25595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2514600"/>
          </a:xfrm>
        </p:spPr>
        <p:txBody>
          <a:bodyPr/>
          <a:lstStyle/>
          <a:p>
            <a:r>
              <a:rPr lang="en-US" dirty="0" smtClean="0"/>
              <a:t>1 GC-MS for VOC’s</a:t>
            </a:r>
          </a:p>
          <a:p>
            <a:r>
              <a:rPr lang="en-US" dirty="0" smtClean="0"/>
              <a:t>1 GC-MS for semi-volatiles</a:t>
            </a:r>
          </a:p>
          <a:p>
            <a:r>
              <a:rPr lang="en-US" dirty="0" smtClean="0"/>
              <a:t>1 GC-ECD for halogenated compounds/DBP</a:t>
            </a:r>
          </a:p>
          <a:p>
            <a:r>
              <a:rPr lang="en-US" dirty="0" smtClean="0"/>
              <a:t>1 TOC analyzer</a:t>
            </a:r>
          </a:p>
          <a:p>
            <a:r>
              <a:rPr lang="en-US" dirty="0" smtClean="0"/>
              <a:t>LCs for </a:t>
            </a:r>
            <a:r>
              <a:rPr lang="en-US" dirty="0" err="1" smtClean="0"/>
              <a:t>Glyphosate</a:t>
            </a:r>
            <a:r>
              <a:rPr lang="en-US" dirty="0" smtClean="0"/>
              <a:t>, </a:t>
            </a:r>
            <a:r>
              <a:rPr lang="en-US" dirty="0" err="1" smtClean="0"/>
              <a:t>carbamate</a:t>
            </a:r>
            <a:r>
              <a:rPr lang="en-US" dirty="0" smtClean="0"/>
              <a:t>, pesticides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Water Testing:</a:t>
            </a:r>
            <a:br>
              <a:rPr lang="en-US" dirty="0" smtClean="0"/>
            </a:br>
            <a:r>
              <a:rPr lang="en-US" dirty="0" smtClean="0"/>
              <a:t>Organic</a:t>
            </a:r>
            <a:endParaRPr lang="en-US" dirty="0"/>
          </a:p>
        </p:txBody>
      </p:sp>
      <p:pic>
        <p:nvPicPr>
          <p:cNvPr id="4" name="Picture 3" descr="WP_20140423_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4038600"/>
            <a:ext cx="1457325" cy="2590800"/>
          </a:xfrm>
          <a:prstGeom prst="rect">
            <a:avLst/>
          </a:prstGeom>
        </p:spPr>
      </p:pic>
      <p:pic>
        <p:nvPicPr>
          <p:cNvPr id="5" name="Picture 4" descr="WP_20140423_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4038600"/>
            <a:ext cx="1671638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109472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Sample prep:</a:t>
            </a:r>
          </a:p>
          <a:p>
            <a:pPr algn="ctr">
              <a:buNone/>
            </a:pPr>
            <a:r>
              <a:rPr lang="en-US" dirty="0" smtClean="0"/>
              <a:t>Gilson Auto-extractor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Human Testing</a:t>
            </a:r>
            <a:endParaRPr lang="en-US" dirty="0"/>
          </a:p>
        </p:txBody>
      </p:sp>
      <p:pic>
        <p:nvPicPr>
          <p:cNvPr id="4" name="Picture 3" descr="WP_20140423_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514600"/>
            <a:ext cx="6781800" cy="38147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1094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Gilson auto-extractor: rapid, automated solid phase extraction of toxins and metabolites from urine</a:t>
            </a:r>
          </a:p>
          <a:p>
            <a:r>
              <a:rPr lang="en-US" sz="2000" dirty="0" smtClean="0"/>
              <a:t>Extracts analyzed by LC/MS/MS or by GC-MS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Human Testing</a:t>
            </a:r>
            <a:endParaRPr lang="en-US" dirty="0"/>
          </a:p>
        </p:txBody>
      </p:sp>
      <p:pic>
        <p:nvPicPr>
          <p:cNvPr id="4" name="Picture 3" descr="WP_20140424_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895600"/>
            <a:ext cx="6324600" cy="35575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10947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CDC grants allow testing of urine and blood</a:t>
            </a:r>
          </a:p>
          <a:p>
            <a:pPr>
              <a:buNone/>
            </a:pPr>
            <a:r>
              <a:rPr lang="en-US" dirty="0" smtClean="0"/>
              <a:t>VOCs and cyanide by GC-MS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Human Testing</a:t>
            </a:r>
            <a:endParaRPr lang="en-US" dirty="0"/>
          </a:p>
        </p:txBody>
      </p:sp>
      <p:pic>
        <p:nvPicPr>
          <p:cNvPr id="4" name="Picture 3" descr="WP_20140424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667000"/>
            <a:ext cx="6553200" cy="36861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Chemical Terrorism Agents in Urine by LC/MS/MS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Human Testing</a:t>
            </a:r>
            <a:endParaRPr lang="en-US" dirty="0"/>
          </a:p>
        </p:txBody>
      </p:sp>
      <p:pic>
        <p:nvPicPr>
          <p:cNvPr id="4" name="Picture 3" descr="WP_20140423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286000"/>
            <a:ext cx="6773333" cy="3810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DPHE ppt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CDPHE ppt</Template>
  <TotalTime>239</TotalTime>
  <Words>205</Words>
  <Application>Microsoft Office PowerPoint</Application>
  <PresentationFormat>On-screen Show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CDPHE ppt</vt:lpstr>
      <vt:lpstr>Analytical Instruments at the CDPHE Chemistry Laboratory</vt:lpstr>
      <vt:lpstr>Lab Division Organization</vt:lpstr>
      <vt:lpstr>Chemistry Organization</vt:lpstr>
      <vt:lpstr>Water Testing: Inorganic</vt:lpstr>
      <vt:lpstr>Water Testing: Organic</vt:lpstr>
      <vt:lpstr>Human Testing</vt:lpstr>
      <vt:lpstr>Human Testing</vt:lpstr>
      <vt:lpstr>Human Testing</vt:lpstr>
      <vt:lpstr>Human Testing</vt:lpstr>
      <vt:lpstr>Human Testing</vt:lpstr>
      <vt:lpstr>Human Testing</vt:lpstr>
      <vt:lpstr>Human Testing</vt:lpstr>
      <vt:lpstr>Human Testing</vt:lpstr>
      <vt:lpstr>Human Testing</vt:lpstr>
      <vt:lpstr>Human Testing</vt:lpstr>
      <vt:lpstr>Questions?</vt:lpstr>
    </vt:vector>
  </TitlesOfParts>
  <Company>DPHE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Analytical Instruments at the CDPHE Laboratory</dc:title>
  <dc:creator>laharris</dc:creator>
  <cp:lastModifiedBy>laharris</cp:lastModifiedBy>
  <cp:revision>26</cp:revision>
  <dcterms:created xsi:type="dcterms:W3CDTF">2014-04-16T15:08:35Z</dcterms:created>
  <dcterms:modified xsi:type="dcterms:W3CDTF">2014-04-24T19:22:54Z</dcterms:modified>
</cp:coreProperties>
</file>