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6" r:id="rId4"/>
    <p:sldId id="258" r:id="rId5"/>
    <p:sldId id="260" r:id="rId6"/>
    <p:sldId id="270" r:id="rId7"/>
    <p:sldId id="278" r:id="rId8"/>
    <p:sldId id="259" r:id="rId9"/>
    <p:sldId id="261" r:id="rId10"/>
    <p:sldId id="281" r:id="rId11"/>
    <p:sldId id="262" r:id="rId12"/>
    <p:sldId id="279" r:id="rId13"/>
    <p:sldId id="273" r:id="rId14"/>
    <p:sldId id="274" r:id="rId15"/>
    <p:sldId id="275" r:id="rId16"/>
    <p:sldId id="263" r:id="rId17"/>
    <p:sldId id="280" r:id="rId18"/>
    <p:sldId id="265" r:id="rId19"/>
    <p:sldId id="266" r:id="rId20"/>
    <p:sldId id="271" r:id="rId21"/>
    <p:sldId id="272" r:id="rId22"/>
    <p:sldId id="277" r:id="rId23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k" initials="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9" autoAdjust="0"/>
    <p:restoredTop sz="94660"/>
  </p:normalViewPr>
  <p:slideViewPr>
    <p:cSldViewPr>
      <p:cViewPr varScale="1">
        <p:scale>
          <a:sx n="89" d="100"/>
          <a:sy n="89" d="100"/>
        </p:scale>
        <p:origin x="-104" y="-10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BD8D4-D9CD-FA47-A158-A7DA7DE14EBF}" type="datetimeFigureOut">
              <a:rPr lang="en-US" smtClean="0"/>
              <a:pPr/>
              <a:t>4/23/14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FBA03-F611-E242-B3A5-8449760D0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6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2B8EE-A2CE-4844-BD62-27BD3E25A078}" type="datetimeFigureOut">
              <a:rPr lang="en-US" smtClean="0"/>
              <a:pPr/>
              <a:t>4/23/14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7FDA2-D5E4-6F46-B220-FE150C1F0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085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FDA2-D5E4-6F46-B220-FE150C1F09E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4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FDA2-D5E4-6F46-B220-FE150C1F09E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8CA7-A76F-2844-A97B-E8E90A6EBC25}" type="datetime1">
              <a:rPr lang="en-US" smtClean="0"/>
              <a:pPr/>
              <a:t>4/23/14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2013 Institute for Environmental Solutions | www.i4es.org  | Denver, Colorado USA | 303.388.5211</a:t>
            </a:r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FEE-8AB7-456C-B0A4-DA2B2A28BBC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1EA-7469-494D-80AE-719858F0592A}" type="datetime1">
              <a:rPr lang="en-US" smtClean="0"/>
              <a:pPr/>
              <a:t>4/23/14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2013 Institute for Environmental Solutions | www.i4es.org  | Denver, Colorado USA | 303.388.5211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FEE-8AB7-456C-B0A4-DA2B2A28BBC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3ABB-B874-D949-802E-1868802FC5EE}" type="datetime1">
              <a:rPr lang="en-US" smtClean="0"/>
              <a:pPr/>
              <a:t>4/23/14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2013 Institute for Environmental Solutions | www.i4es.org  | Denver, Colorado USA | 303.388.5211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FEE-8AB7-456C-B0A4-DA2B2A28BBC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B322-5945-B74C-9778-71BF9FF93F34}" type="datetime1">
              <a:rPr lang="en-US" smtClean="0"/>
              <a:pPr/>
              <a:t>4/23/14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2013 Institute for Environmental Solutions | www.i4es.org  | Denver, Colorado USA | 303.388.5211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FEE-8AB7-456C-B0A4-DA2B2A28BBC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3A7-1779-DB4E-A623-C2415D6CE3EE}" type="datetime1">
              <a:rPr lang="en-US" smtClean="0"/>
              <a:pPr/>
              <a:t>4/23/14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2013 Institute for Environmental Solutions | www.i4es.org  | Denver, Colorado USA | 303.388.5211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FEE-8AB7-456C-B0A4-DA2B2A28BBC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F175-6176-504C-B7D2-C32296D671B5}" type="datetime1">
              <a:rPr lang="en-US" smtClean="0"/>
              <a:pPr/>
              <a:t>4/23/14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2013 Institute for Environmental Solutions | www.i4es.org  | Denver, Colorado USA | 303.388.5211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FEE-8AB7-456C-B0A4-DA2B2A28BBC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EEBA-3DD9-1545-B195-C5723891CD00}" type="datetime1">
              <a:rPr lang="en-US" smtClean="0"/>
              <a:pPr/>
              <a:t>4/23/14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2013 Institute for Environmental Solutions | www.i4es.org  | Denver, Colorado USA | 303.388.5211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FEE-8AB7-456C-B0A4-DA2B2A28BBC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A074-48C4-9748-98D2-C4AB5411BAD3}" type="datetime1">
              <a:rPr lang="en-US" smtClean="0"/>
              <a:pPr/>
              <a:t>4/23/14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2013 Institute for Environmental Solutions | www.i4es.org  | Denver, Colorado USA | 303.388.5211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FEE-8AB7-456C-B0A4-DA2B2A28BBC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EFF0-25BB-664E-86EE-92B3B7DCFF52}" type="datetime1">
              <a:rPr lang="en-US" smtClean="0"/>
              <a:pPr/>
              <a:t>4/23/14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2013 Institute for Environmental Solutions | www.i4es.org  | Denver, Colorado USA | 303.388.5211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FEE-8AB7-456C-B0A4-DA2B2A28BBC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B235-82E4-754B-8910-A50D535DF279}" type="datetime1">
              <a:rPr lang="en-US" smtClean="0"/>
              <a:pPr/>
              <a:t>4/23/14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2013 Institute for Environmental Solutions | www.i4es.org  | Denver, Colorado USA | 303.388.5211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FEE-8AB7-456C-B0A4-DA2B2A28BBC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080A-5942-D14B-AC22-F216972CC601}" type="datetime1">
              <a:rPr lang="en-US" smtClean="0"/>
              <a:pPr/>
              <a:t>4/23/14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2013 Institute for Environmental Solutions | www.i4es.org  | Denver, Colorado USA | 303.388.5211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FA2FEE-8AB7-456C-B0A4-DA2B2A28BBC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16B2D-F78B-4B44-AC06-FE87F6528A2F}" type="datetime1">
              <a:rPr lang="en-US" smtClean="0"/>
              <a:pPr/>
              <a:t>4/23/14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r-FR" smtClean="0"/>
              <a:t>© 2013 Institute for Environmental Solutions | www.i4es.org  | Denver, Colorado USA | 303.388.5211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FA2FEE-8AB7-456C-B0A4-DA2B2A28BBCE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olutions@i4es.org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i4es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adoGives.org/i4es" TargetMode="External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445224"/>
            <a:ext cx="9144000" cy="14127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Blue </a:t>
            </a:r>
            <a:r>
              <a:rPr lang="fr-FR" dirty="0" err="1" smtClean="0"/>
              <a:t>Crew</a:t>
            </a:r>
            <a:r>
              <a:rPr lang="fr-FR" dirty="0" smtClean="0"/>
              <a:t> Water Stewards: </a:t>
            </a:r>
            <a:r>
              <a:rPr lang="en-US" dirty="0" smtClean="0"/>
              <a:t>Tackling</a:t>
            </a:r>
            <a:r>
              <a:rPr lang="fr-FR" dirty="0" smtClean="0"/>
              <a:t> the CEC </a:t>
            </a:r>
            <a:r>
              <a:rPr lang="fr-FR" dirty="0" err="1"/>
              <a:t>P</a:t>
            </a:r>
            <a:r>
              <a:rPr lang="fr-FR" dirty="0" err="1" smtClean="0"/>
              <a:t>roblem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dirty="0" err="1" smtClean="0"/>
              <a:t>Youth</a:t>
            </a:r>
            <a:r>
              <a:rPr lang="fr-FR" dirty="0" smtClean="0"/>
              <a:t> </a:t>
            </a:r>
            <a:r>
              <a:rPr lang="fr-FR" dirty="0"/>
              <a:t>E</a:t>
            </a:r>
            <a:r>
              <a:rPr lang="fr-FR" dirty="0" smtClean="0"/>
              <a:t>ducation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029264"/>
          </a:xfrm>
        </p:spPr>
        <p:txBody>
          <a:bodyPr>
            <a:normAutofit/>
          </a:bodyPr>
          <a:lstStyle/>
          <a:p>
            <a:r>
              <a:rPr lang="fr-FR" dirty="0" smtClean="0"/>
              <a:t>Carol Lyons, Andrea </a:t>
            </a:r>
            <a:r>
              <a:rPr lang="fr-FR" dirty="0" err="1" smtClean="0"/>
              <a:t>Stucky</a:t>
            </a:r>
            <a:r>
              <a:rPr lang="fr-FR" dirty="0" smtClean="0"/>
              <a:t>, Alex Key, Alani </a:t>
            </a:r>
            <a:r>
              <a:rPr lang="fr-FR" dirty="0" err="1" smtClean="0"/>
              <a:t>Premer</a:t>
            </a:r>
            <a:endParaRPr lang="fr-FR" dirty="0" smtClean="0"/>
          </a:p>
          <a:p>
            <a:r>
              <a:rPr lang="fr-FR" dirty="0" smtClean="0"/>
              <a:t>Institute for </a:t>
            </a:r>
            <a:r>
              <a:rPr lang="fr-FR" dirty="0" err="1" smtClean="0"/>
              <a:t>Environmental</a:t>
            </a:r>
            <a:r>
              <a:rPr lang="fr-FR" dirty="0" smtClean="0"/>
              <a:t> Solutions</a:t>
            </a:r>
          </a:p>
          <a:p>
            <a:r>
              <a:rPr lang="fr-FR" dirty="0" smtClean="0">
                <a:hlinkClick r:id="rId2"/>
              </a:rPr>
              <a:t>www.i4es.org</a:t>
            </a:r>
            <a:endParaRPr lang="fr-FR" dirty="0" smtClean="0"/>
          </a:p>
          <a:p>
            <a:r>
              <a:rPr lang="fr-FR" dirty="0" smtClean="0">
                <a:hlinkClick r:id="rId3"/>
              </a:rPr>
              <a:t>Solutions@i4es.org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Picture 13" descr="Logo_Final_2color_horiz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61248"/>
            <a:ext cx="348901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CEC Log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5469570"/>
            <a:ext cx="2123728" cy="138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65707" y="71201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USGS </a:t>
            </a:r>
            <a:r>
              <a:rPr lang="fr-FR" dirty="0" err="1" smtClean="0"/>
              <a:t>Study</a:t>
            </a:r>
            <a:r>
              <a:rPr lang="fr-FR" dirty="0" smtClean="0"/>
              <a:t> of Stream Contaminants</a:t>
            </a:r>
            <a:endParaRPr lang="fr-F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0" y="6600825"/>
            <a:ext cx="9144000" cy="228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© 2014 Institute </a:t>
            </a:r>
            <a:r>
              <a:rPr lang="en-US" dirty="0"/>
              <a:t>for Environmental Solutions | </a:t>
            </a:r>
            <a:r>
              <a:rPr lang="en-US" u="sng" dirty="0"/>
              <a:t>www.i4es.org</a:t>
            </a:r>
            <a:r>
              <a:rPr lang="en-US" dirty="0"/>
              <a:t>  | Denver, Colorado USA | </a:t>
            </a:r>
            <a:r>
              <a:rPr lang="en-US" dirty="0" smtClean="0"/>
              <a:t>303.388.5211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FEE-8AB7-456C-B0A4-DA2B2A28BBCE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6" name="Content Placeholder 5" descr="Screen shot 2014-04-10 at 4.38.20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543" y="2286000"/>
            <a:ext cx="4819945" cy="3093720"/>
          </a:xfrm>
        </p:spPr>
      </p:pic>
      <p:pic>
        <p:nvPicPr>
          <p:cNvPr id="9" name="Picture 8" descr="Screen shot 2014-04-10 at 4.37.5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573" y="1295400"/>
            <a:ext cx="4272427" cy="472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6015335"/>
            <a:ext cx="6978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Pharmaceuticals, Hormones and Other Organic Wastewater Contaminants in U.S. Streams 1999-2000 </a:t>
            </a:r>
          </a:p>
          <a:p>
            <a:pPr algn="ctr"/>
            <a:r>
              <a:rPr lang="en-US" sz="1200" dirty="0" smtClean="0"/>
              <a:t>A National Reconnaissance es011055j ES&amp;T 2002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Contaminants of </a:t>
            </a:r>
            <a:r>
              <a:rPr lang="fr-FR" dirty="0" err="1" smtClean="0"/>
              <a:t>Emerging</a:t>
            </a:r>
            <a:r>
              <a:rPr lang="fr-FR" dirty="0" smtClean="0"/>
              <a:t> </a:t>
            </a:r>
            <a:r>
              <a:rPr lang="fr-FR" dirty="0" err="1" smtClean="0"/>
              <a:t>Concern</a:t>
            </a:r>
            <a:r>
              <a:rPr lang="fr-FR" dirty="0" smtClean="0"/>
              <a:t>: The Challenge</a:t>
            </a:r>
            <a:endParaRPr lang="fr-FR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0" y="6600825"/>
            <a:ext cx="9144000" cy="228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© 2014 Institute </a:t>
            </a:r>
            <a:r>
              <a:rPr lang="en-US" dirty="0"/>
              <a:t>for Environmental Solutions | </a:t>
            </a:r>
            <a:r>
              <a:rPr lang="en-US" u="sng" dirty="0"/>
              <a:t>www.i4es.org</a:t>
            </a:r>
            <a:r>
              <a:rPr lang="en-US" dirty="0"/>
              <a:t>  | Denver, Colorado USA | </a:t>
            </a:r>
            <a:r>
              <a:rPr lang="en-US" dirty="0" smtClean="0"/>
              <a:t>303.388.5211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FEE-8AB7-456C-B0A4-DA2B2A28BBCE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 and relatively unknown topic</a:t>
            </a:r>
          </a:p>
          <a:p>
            <a:r>
              <a:rPr lang="en-US" dirty="0" smtClean="0"/>
              <a:t>Conventional focus on treatment and </a:t>
            </a:r>
          </a:p>
          <a:p>
            <a:pPr>
              <a:buNone/>
            </a:pPr>
            <a:r>
              <a:rPr lang="en-US" dirty="0" smtClean="0"/>
              <a:t>   analytical technology</a:t>
            </a:r>
          </a:p>
          <a:p>
            <a:r>
              <a:rPr lang="en-US" dirty="0" smtClean="0"/>
              <a:t>New chemicals – unknown toxicity</a:t>
            </a:r>
          </a:p>
          <a:p>
            <a:pPr>
              <a:buNone/>
            </a:pPr>
            <a:r>
              <a:rPr lang="en-US" dirty="0" smtClean="0"/>
              <a:t>   and impact; lack of screening </a:t>
            </a:r>
          </a:p>
          <a:p>
            <a:pPr>
              <a:buNone/>
            </a:pPr>
            <a:r>
              <a:rPr lang="en-US" dirty="0" smtClean="0"/>
              <a:t>   effectiveness</a:t>
            </a:r>
          </a:p>
          <a:p>
            <a:r>
              <a:rPr lang="en-US" dirty="0" smtClean="0"/>
              <a:t>Problem without a face;</a:t>
            </a:r>
          </a:p>
          <a:p>
            <a:pPr>
              <a:buNone/>
            </a:pPr>
            <a:r>
              <a:rPr lang="en-US" dirty="0" smtClean="0"/>
              <a:t>   don’t see direct effects</a:t>
            </a:r>
          </a:p>
          <a:p>
            <a:r>
              <a:rPr lang="en-US" dirty="0" smtClean="0"/>
              <a:t>Gap between scientific research </a:t>
            </a:r>
          </a:p>
          <a:p>
            <a:pPr>
              <a:buNone/>
            </a:pPr>
            <a:r>
              <a:rPr lang="en-US" dirty="0" smtClean="0"/>
              <a:t>   results and public understanding</a:t>
            </a:r>
          </a:p>
          <a:p>
            <a:endParaRPr lang="en-US" dirty="0"/>
          </a:p>
        </p:txBody>
      </p:sp>
      <p:pic>
        <p:nvPicPr>
          <p:cNvPr id="6" name="Picture 5" descr="nalgen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91976" y="2133600"/>
            <a:ext cx="2118624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Contaminants of </a:t>
            </a:r>
            <a:r>
              <a:rPr lang="fr-FR" dirty="0" err="1" smtClean="0"/>
              <a:t>Emerging</a:t>
            </a:r>
            <a:r>
              <a:rPr lang="fr-FR" dirty="0" smtClean="0"/>
              <a:t> </a:t>
            </a:r>
            <a:r>
              <a:rPr lang="fr-FR" dirty="0" err="1" smtClean="0"/>
              <a:t>Concern</a:t>
            </a:r>
            <a:r>
              <a:rPr lang="fr-FR" dirty="0" smtClean="0"/>
              <a:t>: The Challenge </a:t>
            </a:r>
            <a:r>
              <a:rPr lang="fr-FR" sz="2200" dirty="0" err="1" smtClean="0"/>
              <a:t>Continued</a:t>
            </a:r>
            <a:endParaRPr lang="fr-FR" sz="220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0" y="6600825"/>
            <a:ext cx="9144000" cy="228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© 2014 Institute </a:t>
            </a:r>
            <a:r>
              <a:rPr lang="en-US" dirty="0"/>
              <a:t>for Environmental Solutions | </a:t>
            </a:r>
            <a:r>
              <a:rPr lang="en-US" u="sng" dirty="0"/>
              <a:t>www.i4es.org</a:t>
            </a:r>
            <a:r>
              <a:rPr lang="en-US" dirty="0"/>
              <a:t>  | Denver, Colorado USA | </a:t>
            </a:r>
            <a:r>
              <a:rPr lang="en-US" dirty="0" smtClean="0"/>
              <a:t>303.388.5211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FEE-8AB7-456C-B0A4-DA2B2A28BBCE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389120"/>
          </a:xfrm>
        </p:spPr>
        <p:txBody>
          <a:bodyPr/>
          <a:lstStyle/>
          <a:p>
            <a:pPr lvl="0"/>
            <a:r>
              <a:rPr lang="en-US" dirty="0" smtClean="0"/>
              <a:t>Not regulated</a:t>
            </a:r>
          </a:p>
          <a:p>
            <a:pPr lvl="0"/>
            <a:r>
              <a:rPr lang="en-US" dirty="0" smtClean="0"/>
              <a:t>Conventional wastewater treatment does not target or effectively remove</a:t>
            </a:r>
          </a:p>
          <a:p>
            <a:pPr lvl="0"/>
            <a:r>
              <a:rPr lang="en-US" dirty="0" smtClean="0"/>
              <a:t>Low-dose, long-term exposure</a:t>
            </a:r>
          </a:p>
          <a:p>
            <a:pPr lvl="0"/>
            <a:r>
              <a:rPr lang="en-US" dirty="0" smtClean="0"/>
              <a:t>Problem is unique: Preventable pollution</a:t>
            </a:r>
          </a:p>
          <a:p>
            <a:pPr lvl="0"/>
            <a:r>
              <a:rPr lang="en-US" dirty="0" smtClean="0"/>
              <a:t>Product marketing plays a large role</a:t>
            </a:r>
          </a:p>
          <a:p>
            <a:r>
              <a:rPr lang="en-US" dirty="0" smtClean="0"/>
              <a:t>Often the alternatives to harmful contaminants are just as bad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CECs</a:t>
            </a:r>
            <a:r>
              <a:rPr lang="en-US" dirty="0" smtClean="0"/>
              <a:t>: What to do? 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0" y="6600825"/>
            <a:ext cx="9144000" cy="228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© 2014 Institute </a:t>
            </a:r>
            <a:r>
              <a:rPr lang="en-US" dirty="0"/>
              <a:t>for Environmental Solutions | </a:t>
            </a:r>
            <a:r>
              <a:rPr lang="en-US" u="sng" dirty="0"/>
              <a:t>www.i4es.org</a:t>
            </a:r>
            <a:r>
              <a:rPr lang="en-US" dirty="0"/>
              <a:t>  | Denver, Colorado USA | </a:t>
            </a:r>
            <a:r>
              <a:rPr lang="en-US" dirty="0" smtClean="0"/>
              <a:t>303.388.5211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FEE-8AB7-456C-B0A4-DA2B2A28BBCE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Conventional regulation</a:t>
            </a:r>
          </a:p>
          <a:p>
            <a:pPr marL="393192" lvl="1" indent="0">
              <a:buNone/>
            </a:pPr>
            <a:r>
              <a:rPr lang="en-US" dirty="0" smtClean="0"/>
              <a:t>Thousands of chemicals – unknown toxicity; too many to screen</a:t>
            </a:r>
          </a:p>
          <a:p>
            <a:r>
              <a:rPr lang="en-US" b="1" dirty="0" smtClean="0"/>
              <a:t>Treatment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Limited effectiveness</a:t>
            </a:r>
          </a:p>
          <a:p>
            <a:pPr lvl="1"/>
            <a:r>
              <a:rPr lang="en-US" dirty="0" smtClean="0"/>
              <a:t>Unknown</a:t>
            </a:r>
          </a:p>
          <a:p>
            <a:r>
              <a:rPr lang="en-US" b="1" dirty="0" smtClean="0"/>
              <a:t>Prevention</a:t>
            </a:r>
          </a:p>
          <a:p>
            <a:pPr lvl="1"/>
            <a:r>
              <a:rPr lang="en-US" dirty="0" smtClean="0"/>
              <a:t>Effective</a:t>
            </a:r>
          </a:p>
          <a:p>
            <a:pPr lvl="1"/>
            <a:r>
              <a:rPr lang="en-US" dirty="0" smtClean="0"/>
              <a:t>Low- or no-cost</a:t>
            </a:r>
          </a:p>
          <a:p>
            <a:pPr lvl="1"/>
            <a:r>
              <a:rPr lang="en-US" dirty="0" smtClean="0"/>
              <a:t>Reduce / eliminate harm to human health and the environment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Individual actions of people </a:t>
            </a:r>
            <a:r>
              <a:rPr lang="en-US" b="1" u="sng" dirty="0" smtClean="0"/>
              <a:t>can</a:t>
            </a:r>
            <a:r>
              <a:rPr lang="en-US" dirty="0" smtClean="0"/>
              <a:t> make a difference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8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Community-based Social Marketing (CBSM)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0" y="6600825"/>
            <a:ext cx="9144000" cy="228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© 2014 Institute </a:t>
            </a:r>
            <a:r>
              <a:rPr lang="en-US" dirty="0"/>
              <a:t>for Environmental Solutions | </a:t>
            </a:r>
            <a:r>
              <a:rPr lang="en-US" u="sng" dirty="0"/>
              <a:t>www.i4es.org</a:t>
            </a:r>
            <a:r>
              <a:rPr lang="en-US" dirty="0"/>
              <a:t>  | Denver, Colorado USA | </a:t>
            </a:r>
            <a:r>
              <a:rPr lang="en-US" dirty="0" smtClean="0"/>
              <a:t>303.388.5211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FEE-8AB7-456C-B0A4-DA2B2A28BBCE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Education alone has little or no effect on sustainable behavior</a:t>
            </a:r>
          </a:p>
          <a:p>
            <a:r>
              <a:rPr lang="en-US" dirty="0" smtClean="0"/>
              <a:t>Little or no relationship between attitudes or knowledge, and behavior.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Behavior change – </a:t>
            </a:r>
          </a:p>
          <a:p>
            <a:pPr>
              <a:buNone/>
            </a:pPr>
            <a:r>
              <a:rPr lang="en-US" dirty="0" smtClean="0"/>
              <a:t>   Three pillars: </a:t>
            </a:r>
          </a:p>
          <a:p>
            <a:pPr lvl="1"/>
            <a:r>
              <a:rPr lang="en-US" dirty="0" smtClean="0"/>
              <a:t>Commitment – good intentions </a:t>
            </a:r>
          </a:p>
          <a:p>
            <a:pPr lvl="1">
              <a:buNone/>
            </a:pPr>
            <a:r>
              <a:rPr lang="en-US" dirty="0" smtClean="0"/>
              <a:t>    to action</a:t>
            </a:r>
          </a:p>
          <a:p>
            <a:pPr lvl="1"/>
            <a:r>
              <a:rPr lang="en-US" dirty="0" smtClean="0"/>
              <a:t>Norms – build community support</a:t>
            </a:r>
          </a:p>
          <a:p>
            <a:pPr lvl="1"/>
            <a:r>
              <a:rPr lang="en-US" dirty="0" smtClean="0"/>
              <a:t>Prompts – remember to act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6165305"/>
            <a:ext cx="6635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Fostering Sustainable </a:t>
            </a:r>
            <a:r>
              <a:rPr lang="en-US" sz="1400" dirty="0"/>
              <a:t>B</a:t>
            </a:r>
            <a:r>
              <a:rPr lang="en-US" sz="1400" dirty="0" smtClean="0"/>
              <a:t>ehavior - Doug McKenzie-Mohr, </a:t>
            </a:r>
            <a:r>
              <a:rPr lang="en-US" sz="1400" dirty="0" err="1" smtClean="0"/>
              <a:t>www.cbsm.com</a:t>
            </a:r>
            <a:endParaRPr lang="en-US" sz="1400" dirty="0" smtClean="0"/>
          </a:p>
        </p:txBody>
      </p:sp>
      <p:pic>
        <p:nvPicPr>
          <p:cNvPr id="10" name="Picture 9" descr="three-pillar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3200400"/>
            <a:ext cx="390381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de-Liquid-Deterge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188" y="831850"/>
            <a:ext cx="2838012" cy="3740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Case Study: Bismarck, ND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0" y="6600825"/>
            <a:ext cx="9144000" cy="228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© 2014 Institute </a:t>
            </a:r>
            <a:r>
              <a:rPr lang="en-US" dirty="0"/>
              <a:t>for Environmental Solutions | </a:t>
            </a:r>
            <a:r>
              <a:rPr lang="en-US" u="sng" dirty="0"/>
              <a:t>www.i4es.org</a:t>
            </a:r>
            <a:r>
              <a:rPr lang="en-US" dirty="0"/>
              <a:t>  | Denver, Colorado USA | </a:t>
            </a:r>
            <a:r>
              <a:rPr lang="en-US" dirty="0" smtClean="0"/>
              <a:t>303.388.5211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FEE-8AB7-456C-B0A4-DA2B2A28BBCE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600200"/>
            <a:ext cx="73152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Nonylphenol</a:t>
            </a:r>
            <a:r>
              <a:rPr lang="en-US" dirty="0" smtClean="0"/>
              <a:t> contamination</a:t>
            </a:r>
          </a:p>
          <a:p>
            <a:r>
              <a:rPr lang="en-US" dirty="0" smtClean="0"/>
              <a:t>Pretreatment approach – working with </a:t>
            </a:r>
          </a:p>
          <a:p>
            <a:pPr>
              <a:buNone/>
            </a:pPr>
            <a:r>
              <a:rPr lang="en-US" dirty="0" smtClean="0"/>
              <a:t>    local businesses and industry</a:t>
            </a:r>
          </a:p>
          <a:p>
            <a:pPr lvl="0"/>
            <a:r>
              <a:rPr lang="en-US" dirty="0" smtClean="0"/>
              <a:t>Social and community benefits of switching </a:t>
            </a:r>
          </a:p>
          <a:p>
            <a:pPr lvl="0">
              <a:buNone/>
            </a:pPr>
            <a:r>
              <a:rPr lang="en-US" dirty="0" smtClean="0"/>
              <a:t>    to NP-free detergents</a:t>
            </a:r>
          </a:p>
          <a:p>
            <a:pPr lvl="0"/>
            <a:r>
              <a:rPr lang="en-US" dirty="0" smtClean="0"/>
              <a:t>Not mandatory</a:t>
            </a:r>
          </a:p>
          <a:p>
            <a:pPr lvl="0"/>
            <a:r>
              <a:rPr lang="en-US" dirty="0" smtClean="0"/>
              <a:t>90% ongoing success</a:t>
            </a:r>
          </a:p>
          <a:p>
            <a:pPr>
              <a:buNone/>
            </a:pPr>
            <a:r>
              <a:rPr lang="en-US" dirty="0" smtClean="0"/>
              <a:t> SOLUTION:</a:t>
            </a:r>
          </a:p>
          <a:p>
            <a:r>
              <a:rPr lang="en-US" dirty="0" smtClean="0"/>
              <a:t>Community approach:  small business, households, schools, community groups</a:t>
            </a:r>
          </a:p>
          <a:p>
            <a:r>
              <a:rPr lang="en-US" dirty="0" smtClean="0"/>
              <a:t>Two potential approaches: addressing household contaminants (Blue Crew) and/or community-wide and commercial/industrial sources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8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Blue </a:t>
            </a:r>
            <a:r>
              <a:rPr lang="fr-FR" dirty="0" err="1" smtClean="0"/>
              <a:t>Crew</a:t>
            </a:r>
            <a:r>
              <a:rPr lang="fr-FR" dirty="0" smtClean="0"/>
              <a:t> Water Stewards Workshops</a:t>
            </a:r>
            <a:endParaRPr lang="fr-FR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0" y="6600825"/>
            <a:ext cx="9144000" cy="228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© 2014 Institute </a:t>
            </a:r>
            <a:r>
              <a:rPr lang="en-US" dirty="0"/>
              <a:t>for Environmental Solutions | </a:t>
            </a:r>
            <a:r>
              <a:rPr lang="en-US" u="sng" dirty="0"/>
              <a:t>www.i4es.org</a:t>
            </a:r>
            <a:r>
              <a:rPr lang="en-US" dirty="0"/>
              <a:t>  | Denver, Colorado USA | </a:t>
            </a:r>
            <a:r>
              <a:rPr lang="en-US" dirty="0" smtClean="0"/>
              <a:t>303.388.5211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FEE-8AB7-456C-B0A4-DA2B2A28BBCE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486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dirty="0" smtClean="0"/>
              <a:t>Promote water stewardship through existing social networks</a:t>
            </a:r>
          </a:p>
          <a:p>
            <a:pPr lvl="0"/>
            <a:r>
              <a:rPr lang="en-US" sz="2800" dirty="0" smtClean="0"/>
              <a:t>Establish an environmental ethic</a:t>
            </a:r>
          </a:p>
          <a:p>
            <a:pPr lvl="0"/>
            <a:r>
              <a:rPr lang="en-US" sz="2800" dirty="0" smtClean="0"/>
              <a:t>Reduce and prevent water pollution at the household level</a:t>
            </a:r>
          </a:p>
          <a:p>
            <a:pPr lvl="0"/>
            <a:r>
              <a:rPr lang="en-US" sz="2800" dirty="0" smtClean="0"/>
              <a:t>Hands on education on </a:t>
            </a:r>
          </a:p>
          <a:p>
            <a:pPr lvl="0">
              <a:buNone/>
            </a:pPr>
            <a:r>
              <a:rPr lang="en-US" sz="2800" dirty="0" smtClean="0"/>
              <a:t>   how to reduce your </a:t>
            </a:r>
          </a:p>
          <a:p>
            <a:pPr lvl="0">
              <a:buNone/>
            </a:pPr>
            <a:r>
              <a:rPr lang="en-US" sz="2800" dirty="0" smtClean="0"/>
              <a:t>   chemical footprint </a:t>
            </a:r>
          </a:p>
          <a:p>
            <a:pPr marL="0" indent="0">
              <a:buNone/>
            </a:pPr>
            <a:r>
              <a:rPr lang="fr-FR" sz="2800" dirty="0" err="1" smtClean="0"/>
              <a:t>Methodology</a:t>
            </a:r>
            <a:r>
              <a:rPr lang="fr-FR" sz="2800" dirty="0" smtClean="0"/>
              <a:t>:  Interactive </a:t>
            </a:r>
          </a:p>
          <a:p>
            <a:pPr marL="0" indent="0">
              <a:buNone/>
            </a:pPr>
            <a:r>
              <a:rPr lang="fr-FR" sz="2800" dirty="0" smtClean="0"/>
              <a:t>and hands-on </a:t>
            </a:r>
            <a:r>
              <a:rPr lang="fr-FR" sz="2800" dirty="0" err="1" smtClean="0"/>
              <a:t>activities</a:t>
            </a:r>
            <a:r>
              <a:rPr lang="fr-FR" sz="2800" dirty="0" smtClean="0"/>
              <a:t> </a:t>
            </a:r>
            <a:endParaRPr lang="en-US" sz="2800" dirty="0" smtClean="0"/>
          </a:p>
          <a:p>
            <a:pPr lvl="1"/>
            <a:r>
              <a:rPr lang="en-US" dirty="0" smtClean="0"/>
              <a:t>Experimentation</a:t>
            </a:r>
          </a:p>
          <a:p>
            <a:pPr lvl="1"/>
            <a:r>
              <a:rPr lang="en-US" dirty="0" smtClean="0"/>
              <a:t>CEC-free product creation</a:t>
            </a:r>
          </a:p>
          <a:p>
            <a:pPr lvl="1"/>
            <a:r>
              <a:rPr lang="en-US" dirty="0" smtClean="0"/>
              <a:t>Props (plants, aquatic wildlife, and sample products)</a:t>
            </a:r>
          </a:p>
          <a:p>
            <a:pPr>
              <a:buNone/>
            </a:pPr>
            <a:endParaRPr lang="en-US" sz="2800" dirty="0" smtClean="0"/>
          </a:p>
          <a:p>
            <a:pPr lvl="0"/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3505200"/>
            <a:ext cx="4495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9" name="Picture 8" descr="DSC022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762250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Blue </a:t>
            </a:r>
            <a:r>
              <a:rPr lang="fr-FR" dirty="0" err="1" smtClean="0"/>
              <a:t>Crew</a:t>
            </a:r>
            <a:r>
              <a:rPr lang="fr-FR" dirty="0" smtClean="0"/>
              <a:t> Water Stewards Workshops</a:t>
            </a:r>
            <a:endParaRPr lang="fr-FR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0" y="6600825"/>
            <a:ext cx="9144000" cy="228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© 2014 Institute </a:t>
            </a:r>
            <a:r>
              <a:rPr lang="en-US" dirty="0"/>
              <a:t>for Environmental Solutions | </a:t>
            </a:r>
            <a:r>
              <a:rPr lang="en-US" u="sng" dirty="0"/>
              <a:t>www.i4es.org</a:t>
            </a:r>
            <a:r>
              <a:rPr lang="en-US" dirty="0"/>
              <a:t>  | Denver, Colorado USA | </a:t>
            </a:r>
            <a:r>
              <a:rPr lang="en-US" dirty="0" smtClean="0"/>
              <a:t>303.388.5211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FEE-8AB7-456C-B0A4-DA2B2A28BBCE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533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3 workshops series:</a:t>
            </a:r>
          </a:p>
          <a:p>
            <a:pPr lvl="1"/>
            <a:r>
              <a:rPr lang="en-US" dirty="0" smtClean="0"/>
              <a:t>BPA – voluntary commitment to reduce chemical footprint </a:t>
            </a:r>
          </a:p>
          <a:p>
            <a:pPr lvl="1"/>
            <a:r>
              <a:rPr lang="en-US" dirty="0" smtClean="0"/>
              <a:t>DEET – aquatic life in Clear Creek (the water supply); make your own DEET-free bug repellent</a:t>
            </a:r>
          </a:p>
          <a:p>
            <a:pPr lvl="1"/>
            <a:r>
              <a:rPr lang="en-US" dirty="0" smtClean="0"/>
              <a:t>BHA – create your own contaminant-free snack </a:t>
            </a:r>
            <a:endParaRPr lang="en-US" dirty="0"/>
          </a:p>
        </p:txBody>
      </p:sp>
      <p:pic>
        <p:nvPicPr>
          <p:cNvPr id="7" name="Picture 6" descr="DSC005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810000"/>
            <a:ext cx="3657600" cy="2743200"/>
          </a:xfrm>
          <a:prstGeom prst="rect">
            <a:avLst/>
          </a:prstGeom>
        </p:spPr>
      </p:pic>
      <p:pic>
        <p:nvPicPr>
          <p:cNvPr id="9" name="Picture 8" descr="DSC0216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8100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Building Bridges</a:t>
            </a:r>
            <a:endParaRPr lang="fr-F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0" y="6600825"/>
            <a:ext cx="9144000" cy="228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© 2014 Institute </a:t>
            </a:r>
            <a:r>
              <a:rPr lang="en-US" dirty="0"/>
              <a:t>for Environmental Solutions | </a:t>
            </a:r>
            <a:r>
              <a:rPr lang="en-US" u="sng" dirty="0"/>
              <a:t>www.i4es.org</a:t>
            </a:r>
            <a:r>
              <a:rPr lang="en-US" dirty="0"/>
              <a:t>  | Denver, Colorado USA | </a:t>
            </a:r>
            <a:r>
              <a:rPr lang="en-US" dirty="0" smtClean="0"/>
              <a:t>303.388.5211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FEE-8AB7-456C-B0A4-DA2B2A28BBCE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524000"/>
            <a:ext cx="5029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Building on Blue Crew Water Stewards</a:t>
            </a:r>
          </a:p>
          <a:p>
            <a:r>
              <a:rPr lang="en-US" dirty="0" smtClean="0"/>
              <a:t>Community stakeholder involvement / collaboration</a:t>
            </a:r>
          </a:p>
          <a:p>
            <a:r>
              <a:rPr lang="en-US" dirty="0" smtClean="0"/>
              <a:t>CBSM is how we build the bridge</a:t>
            </a:r>
          </a:p>
          <a:p>
            <a:pPr marL="0" indent="0">
              <a:buNone/>
            </a:pPr>
            <a:r>
              <a:rPr lang="en-US" dirty="0" smtClean="0"/>
              <a:t>Next steps:  Pilot programs to demonstrate community-based prevention to solve a CEC problem. </a:t>
            </a:r>
            <a:endParaRPr lang="en-US" dirty="0"/>
          </a:p>
        </p:txBody>
      </p:sp>
      <p:pic>
        <p:nvPicPr>
          <p:cNvPr id="2050" name="Picture 2" descr="C:\Users\Owner\Desktop\Untitle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6508" y="1636498"/>
            <a:ext cx="3697043" cy="369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Conclusions </a:t>
            </a:r>
            <a:endParaRPr lang="fr-FR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0" y="6600825"/>
            <a:ext cx="9144000" cy="228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© 2014 Institute </a:t>
            </a:r>
            <a:r>
              <a:rPr lang="en-US" dirty="0"/>
              <a:t>for Environmental Solutions | </a:t>
            </a:r>
            <a:r>
              <a:rPr lang="en-US" u="sng" dirty="0"/>
              <a:t>www.i4es.org</a:t>
            </a:r>
            <a:r>
              <a:rPr lang="en-US" dirty="0"/>
              <a:t>  | Denver, Colorado USA | </a:t>
            </a:r>
            <a:r>
              <a:rPr lang="en-US" dirty="0" smtClean="0"/>
              <a:t>303.388.5211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FEE-8AB7-456C-B0A4-DA2B2A28BBCE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/>
          <a:lstStyle/>
          <a:p>
            <a:pPr lvl="0"/>
            <a:r>
              <a:rPr lang="en-US" dirty="0" smtClean="0"/>
              <a:t>Community knowledge about </a:t>
            </a:r>
            <a:r>
              <a:rPr lang="en-US" dirty="0" err="1" smtClean="0"/>
              <a:t>CECs</a:t>
            </a:r>
            <a:r>
              <a:rPr lang="en-US" dirty="0" smtClean="0"/>
              <a:t> and potential harm is very low</a:t>
            </a:r>
          </a:p>
          <a:p>
            <a:pPr lvl="0"/>
            <a:r>
              <a:rPr lang="en-US" dirty="0" smtClean="0"/>
              <a:t>Traditional education / outreach is not effective</a:t>
            </a:r>
          </a:p>
          <a:p>
            <a:pPr lvl="0"/>
            <a:r>
              <a:rPr lang="en-US" dirty="0" smtClean="0"/>
              <a:t>People are willing to change their behavior in response to community-based one-on-one education and outreach</a:t>
            </a:r>
          </a:p>
          <a:p>
            <a:pPr lvl="0"/>
            <a:r>
              <a:rPr lang="en-US" dirty="0" smtClean="0"/>
              <a:t>Preventing CEC pollution from personal care and household products is feasible.</a:t>
            </a:r>
          </a:p>
          <a:p>
            <a:r>
              <a:rPr lang="en-US" dirty="0" smtClean="0"/>
              <a:t>Cheaper and easier to keep </a:t>
            </a:r>
            <a:r>
              <a:rPr lang="en-US" dirty="0" err="1" smtClean="0"/>
              <a:t>CECs</a:t>
            </a:r>
            <a:r>
              <a:rPr lang="en-US" dirty="0" smtClean="0"/>
              <a:t> from entering waterways than to treat downstream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fr-FR" dirty="0" smtClean="0"/>
              <a:t>Introduction to IES</a:t>
            </a:r>
            <a:endParaRPr lang="fr-FR" dirty="0"/>
          </a:p>
        </p:txBody>
      </p:sp>
      <p:pic>
        <p:nvPicPr>
          <p:cNvPr id="4" name="Picture 2" descr="cha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72272"/>
            <a:ext cx="812127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0" y="6600825"/>
            <a:ext cx="9144000" cy="228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© 2014 Institute </a:t>
            </a:r>
            <a:r>
              <a:rPr lang="en-US" dirty="0"/>
              <a:t>for Environmental Solutions | </a:t>
            </a:r>
            <a:r>
              <a:rPr lang="en-US" u="sng" dirty="0"/>
              <a:t>www.i4es.org</a:t>
            </a:r>
            <a:r>
              <a:rPr lang="en-US" dirty="0"/>
              <a:t>  | Denver, Colorado USA | </a:t>
            </a:r>
            <a:r>
              <a:rPr lang="en-US" dirty="0" smtClean="0"/>
              <a:t>303.388.5211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FEE-8AB7-456C-B0A4-DA2B2A28BBC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67544" y="1556792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The Institute for Environmental Solutions is an independent non-profit organization that engages stakeholders to deliver technically sound solutions to complex environmental and health problems—without unwanted side effects.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Contaminants of Emerging Concern – Linking Science to Effective Action: Next Steps</a:t>
            </a:r>
            <a:endParaRPr lang="fr-F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0" y="6600825"/>
            <a:ext cx="9144000" cy="228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© 2014 Institute </a:t>
            </a:r>
            <a:r>
              <a:rPr lang="en-US" dirty="0"/>
              <a:t>for Environmental Solutions | </a:t>
            </a:r>
            <a:r>
              <a:rPr lang="en-US" u="sng" dirty="0"/>
              <a:t>www.i4es.org</a:t>
            </a:r>
            <a:r>
              <a:rPr lang="en-US" dirty="0"/>
              <a:t>  | Denver, Colorado USA | </a:t>
            </a:r>
            <a:r>
              <a:rPr lang="en-US" dirty="0" smtClean="0"/>
              <a:t>303.388.5211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FEE-8AB7-456C-B0A4-DA2B2A28BBCE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609600" y="2743200"/>
            <a:ext cx="2104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endParaRPr lang="en-US" sz="2600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773680"/>
            <a:ext cx="8229600" cy="4389120"/>
          </a:xfrm>
        </p:spPr>
        <p:txBody>
          <a:bodyPr/>
          <a:lstStyle/>
          <a:p>
            <a:pPr lvl="0"/>
            <a:r>
              <a:rPr lang="en-US" dirty="0" smtClean="0"/>
              <a:t>Looking for collaboration and team opportunities</a:t>
            </a:r>
          </a:p>
          <a:p>
            <a:pPr lvl="0"/>
            <a:r>
              <a:rPr lang="en-US" dirty="0" smtClean="0"/>
              <a:t>Current issues in your community</a:t>
            </a:r>
          </a:p>
          <a:p>
            <a:pPr lvl="0"/>
            <a:r>
              <a:rPr lang="en-US" dirty="0" smtClean="0"/>
              <a:t>_____________________________</a:t>
            </a:r>
          </a:p>
          <a:p>
            <a:pPr lvl="0"/>
            <a:r>
              <a:rPr lang="en-US" dirty="0" smtClean="0"/>
              <a:t>____________________________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 smtClean="0"/>
              <a:t>The CEC Project Team</a:t>
            </a:r>
            <a:endParaRPr lang="fr-FR" sz="4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93192" lvl="1" indent="0">
              <a:buNone/>
            </a:pPr>
            <a:r>
              <a:rPr lang="en-US" sz="2000" dirty="0" smtClean="0">
                <a:latin typeface="Constantia"/>
                <a:cs typeface="Constantia"/>
              </a:rPr>
              <a:t>Carol Lyons		Patrick DePriest</a:t>
            </a:r>
          </a:p>
          <a:p>
            <a:pPr marL="393192" lvl="1" indent="0">
              <a:buNone/>
            </a:pPr>
            <a:r>
              <a:rPr lang="en-US" sz="2000" dirty="0" smtClean="0">
                <a:latin typeface="Constantia"/>
                <a:cs typeface="Constantia"/>
              </a:rPr>
              <a:t>Andrea </a:t>
            </a:r>
            <a:r>
              <a:rPr lang="en-US" sz="2000" dirty="0" err="1" smtClean="0">
                <a:latin typeface="Constantia"/>
                <a:cs typeface="Constantia"/>
              </a:rPr>
              <a:t>Stucky</a:t>
            </a:r>
            <a:r>
              <a:rPr lang="en-US" sz="2000" dirty="0" smtClean="0">
                <a:latin typeface="Constantia"/>
                <a:cs typeface="Constantia"/>
              </a:rPr>
              <a:t>	Bruce Lundgren</a:t>
            </a:r>
          </a:p>
          <a:p>
            <a:pPr marL="393192" lvl="1" indent="0">
              <a:buNone/>
            </a:pPr>
            <a:r>
              <a:rPr lang="en-US" sz="2000" dirty="0" err="1" smtClean="0">
                <a:latin typeface="Constantia"/>
                <a:cs typeface="Constantia"/>
              </a:rPr>
              <a:t>Elodie</a:t>
            </a:r>
            <a:r>
              <a:rPr lang="en-US" sz="2000" dirty="0" smtClean="0">
                <a:latin typeface="Constantia"/>
                <a:cs typeface="Constantia"/>
              </a:rPr>
              <a:t> Boucher	Alex Key</a:t>
            </a:r>
          </a:p>
          <a:p>
            <a:pPr marL="393192" lvl="1" indent="0">
              <a:buNone/>
            </a:pPr>
            <a:r>
              <a:rPr lang="en-US" sz="2000" dirty="0" err="1" smtClean="0">
                <a:latin typeface="Constantia"/>
                <a:cs typeface="Constantia"/>
              </a:rPr>
              <a:t>Alani</a:t>
            </a:r>
            <a:r>
              <a:rPr lang="en-US" sz="2000" dirty="0" smtClean="0">
                <a:latin typeface="Constantia"/>
                <a:cs typeface="Constantia"/>
              </a:rPr>
              <a:t> </a:t>
            </a:r>
            <a:r>
              <a:rPr lang="en-US" sz="2000" dirty="0" err="1" smtClean="0">
                <a:latin typeface="Constantia"/>
                <a:cs typeface="Constantia"/>
              </a:rPr>
              <a:t>Premer</a:t>
            </a:r>
            <a:endParaRPr lang="en-US" sz="2000" dirty="0" smtClean="0">
              <a:latin typeface="Constantia"/>
              <a:cs typeface="Constantia"/>
            </a:endParaRPr>
          </a:p>
          <a:p>
            <a:pPr marL="0" indent="0">
              <a:buNone/>
            </a:pPr>
            <a:r>
              <a:rPr lang="en-US" dirty="0" smtClean="0">
                <a:latin typeface="Constantia"/>
                <a:cs typeface="Constantia"/>
              </a:rPr>
              <a:t/>
            </a:r>
            <a:br>
              <a:rPr lang="en-US" dirty="0" smtClean="0">
                <a:latin typeface="Constantia"/>
                <a:cs typeface="Constantia"/>
              </a:rPr>
            </a:br>
            <a:r>
              <a:rPr lang="en-US" sz="2400" b="1" i="1" dirty="0" smtClean="0">
                <a:latin typeface="Constantia"/>
                <a:cs typeface="Constantia"/>
              </a:rPr>
              <a:t>Join or contribute to the IES CEC Project!</a:t>
            </a:r>
          </a:p>
          <a:p>
            <a:pPr>
              <a:buClrTx/>
              <a:buFont typeface="Arial"/>
              <a:buChar char="•"/>
            </a:pPr>
            <a:r>
              <a:rPr lang="en-US" sz="2400" b="1" dirty="0" smtClean="0">
                <a:latin typeface="Constantia"/>
                <a:cs typeface="Constantia"/>
              </a:rPr>
              <a:t>Volunteer!</a:t>
            </a:r>
          </a:p>
          <a:p>
            <a:pPr>
              <a:buClrTx/>
              <a:buFont typeface="Arial"/>
              <a:buChar char="•"/>
            </a:pPr>
            <a:r>
              <a:rPr lang="en-US" sz="2400" b="1" dirty="0" smtClean="0">
                <a:latin typeface="Constantia"/>
                <a:cs typeface="Constantia"/>
              </a:rPr>
              <a:t>Join the Steering Committee!</a:t>
            </a:r>
            <a:r>
              <a:rPr lang="en-US" sz="2400" dirty="0" smtClean="0">
                <a:latin typeface="Constantia"/>
                <a:cs typeface="Constantia"/>
              </a:rPr>
              <a:t> </a:t>
            </a:r>
            <a:r>
              <a:rPr lang="en-US" sz="2400" dirty="0">
                <a:latin typeface="Constantia"/>
                <a:cs typeface="Constantia"/>
              </a:rPr>
              <a:t> </a:t>
            </a:r>
            <a:r>
              <a:rPr lang="en-US" sz="2400" dirty="0" smtClean="0">
                <a:latin typeface="Constantia"/>
                <a:cs typeface="Constantia"/>
              </a:rPr>
              <a:t>(Meets quarterly)</a:t>
            </a:r>
            <a:endParaRPr lang="en-US" sz="2400" b="1" dirty="0" smtClean="0">
              <a:latin typeface="Constantia"/>
              <a:cs typeface="Constantia"/>
            </a:endParaRPr>
          </a:p>
          <a:p>
            <a:pPr>
              <a:buClrTx/>
              <a:buFont typeface="Arial"/>
              <a:buChar char="•"/>
            </a:pPr>
            <a:r>
              <a:rPr lang="en-US" sz="2400" b="1" dirty="0" smtClean="0">
                <a:latin typeface="Constantia"/>
                <a:cs typeface="Constantia"/>
              </a:rPr>
              <a:t>Contribute:  </a:t>
            </a:r>
            <a:r>
              <a:rPr lang="en-US" sz="2400" b="1" dirty="0" smtClean="0">
                <a:latin typeface="Constantia"/>
                <a:cs typeface="Constantia"/>
                <a:hlinkClick r:id="rId3"/>
              </a:rPr>
              <a:t>www.ColoradoGives.org/i4es</a:t>
            </a:r>
            <a:endParaRPr lang="en-US" sz="2400" b="1" dirty="0" smtClean="0">
              <a:latin typeface="Constantia"/>
              <a:cs typeface="Constantia"/>
            </a:endParaRPr>
          </a:p>
          <a:p>
            <a:pPr>
              <a:buClrTx/>
              <a:buFont typeface="Arial"/>
              <a:buChar char="•"/>
            </a:pPr>
            <a:r>
              <a:rPr lang="en-US" sz="2400" b="1" dirty="0" smtClean="0">
                <a:latin typeface="Constantia"/>
                <a:cs typeface="Constantia"/>
              </a:rPr>
              <a:t>Quarterly e-newsletter:  Newsletter@i4es.org</a:t>
            </a:r>
            <a:endParaRPr lang="en-US" sz="2400" b="1" dirty="0">
              <a:latin typeface="Constantia"/>
              <a:cs typeface="Constantia"/>
            </a:endParaRPr>
          </a:p>
          <a:p>
            <a:pPr marL="0" indent="0">
              <a:buNone/>
            </a:pPr>
            <a:endParaRPr lang="en-US" sz="2400" dirty="0" smtClean="0">
              <a:latin typeface="Constantia"/>
              <a:cs typeface="Constantia"/>
            </a:endParaRPr>
          </a:p>
          <a:p>
            <a:pPr marL="0" indent="0">
              <a:buNone/>
            </a:pPr>
            <a:r>
              <a:rPr lang="en-US" sz="2400" dirty="0" smtClean="0">
                <a:latin typeface="Constantia"/>
                <a:cs typeface="Constantia"/>
              </a:rPr>
              <a:t>Solutions</a:t>
            </a:r>
            <a:r>
              <a:rPr lang="en-US" sz="2400" dirty="0">
                <a:latin typeface="Constantia"/>
                <a:cs typeface="Constantia"/>
              </a:rPr>
              <a:t>@i4es.org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303-388-5211</a:t>
            </a: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>
              <a:buClrTx/>
              <a:buFont typeface="Arial"/>
              <a:buChar char="•"/>
            </a:pPr>
            <a:endParaRPr lang="en-US" sz="2400" dirty="0" smtClean="0">
              <a:latin typeface="Calibri"/>
              <a:cs typeface="Calibri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0" y="6600825"/>
            <a:ext cx="9144000" cy="228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© 2014 Institute </a:t>
            </a:r>
            <a:r>
              <a:rPr lang="en-US" dirty="0"/>
              <a:t>for Environmental Solutions | </a:t>
            </a:r>
            <a:r>
              <a:rPr lang="en-US" u="sng" dirty="0"/>
              <a:t>www.i4es.org</a:t>
            </a:r>
            <a:r>
              <a:rPr lang="en-US" dirty="0"/>
              <a:t>  | Denver, Colorado USA | </a:t>
            </a:r>
            <a:r>
              <a:rPr lang="en-US" dirty="0" smtClean="0"/>
              <a:t>303.388.5211</a:t>
            </a:r>
            <a:endParaRPr lang="en-US" dirty="0"/>
          </a:p>
        </p:txBody>
      </p:sp>
      <p:pic>
        <p:nvPicPr>
          <p:cNvPr id="6" name="Picture 16" descr="CEC 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7960" y="1711900"/>
            <a:ext cx="2160240" cy="141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Logo_Final_2color_horiz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26685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FEE-8AB7-456C-B0A4-DA2B2A28BBCE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/ Discussion</a:t>
            </a:r>
            <a:endParaRPr lang="en-US" dirty="0"/>
          </a:p>
        </p:txBody>
      </p:sp>
      <p:pic>
        <p:nvPicPr>
          <p:cNvPr id="8" name="Content Placeholder 7" descr="BCWS_Sticker-2-inch-Circle-copy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743" r="-43743"/>
          <a:stretch>
            <a:fillRect/>
          </a:stretch>
        </p:blipFill>
        <p:spPr>
          <a:xfrm>
            <a:off x="3171825" y="2286000"/>
            <a:ext cx="6429375" cy="3429000"/>
          </a:xfrm>
        </p:spPr>
      </p:pic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0" y="6600825"/>
            <a:ext cx="9144000" cy="228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© 2014 Institute </a:t>
            </a:r>
            <a:r>
              <a:rPr lang="en-US" dirty="0"/>
              <a:t>for Environmental Solutions | </a:t>
            </a:r>
            <a:r>
              <a:rPr lang="en-US" u="sng" dirty="0"/>
              <a:t>www.i4es.org</a:t>
            </a:r>
            <a:r>
              <a:rPr lang="en-US" dirty="0"/>
              <a:t>  | Denver, Colorado USA | </a:t>
            </a:r>
            <a:r>
              <a:rPr lang="en-US" dirty="0" smtClean="0"/>
              <a:t>303.388.5211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FEE-8AB7-456C-B0A4-DA2B2A28BBCE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7" name="Picture 16" descr="CEC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2961928" cy="193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157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Where did the boys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Findings Fall 2003-Spring 2004: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Gonadal</a:t>
            </a:r>
            <a:r>
              <a:rPr lang="en-US" dirty="0" smtClean="0"/>
              <a:t> intersex</a:t>
            </a:r>
          </a:p>
          <a:p>
            <a:r>
              <a:rPr lang="en-US" dirty="0" smtClean="0"/>
              <a:t>Altered sex ratio</a:t>
            </a:r>
          </a:p>
          <a:p>
            <a:r>
              <a:rPr lang="en-US" dirty="0" smtClean="0"/>
              <a:t>Decrease in gonad size</a:t>
            </a:r>
          </a:p>
          <a:p>
            <a:r>
              <a:rPr lang="en-US" dirty="0" smtClean="0"/>
              <a:t>Water sampling showed</a:t>
            </a:r>
          </a:p>
          <a:p>
            <a:pPr>
              <a:buNone/>
            </a:pPr>
            <a:r>
              <a:rPr lang="en-US" dirty="0" smtClean="0"/>
              <a:t>   mixture of endocrine-active chemicals</a:t>
            </a:r>
          </a:p>
          <a:p>
            <a:pPr marL="0" indent="0">
              <a:buNone/>
            </a:pPr>
            <a:r>
              <a:rPr lang="en-US" b="1" dirty="0" smtClean="0"/>
              <a:t>Conclusion:</a:t>
            </a:r>
            <a:r>
              <a:rPr lang="en-US" dirty="0" smtClean="0"/>
              <a:t>  Reproductive potential of native fishes may be compromised in wastewater-dominated streams.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0" y="6600825"/>
            <a:ext cx="9144000" cy="228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© 2014 Institute </a:t>
            </a:r>
            <a:r>
              <a:rPr lang="en-US" dirty="0"/>
              <a:t>for Environmental Solutions | </a:t>
            </a:r>
            <a:r>
              <a:rPr lang="en-US" u="sng" dirty="0"/>
              <a:t>www.i4es.org</a:t>
            </a:r>
            <a:r>
              <a:rPr lang="en-US" dirty="0"/>
              <a:t>  | Denver, Colorado USA | </a:t>
            </a:r>
            <a:r>
              <a:rPr lang="en-US" dirty="0" smtClean="0"/>
              <a:t>303.388.5211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FEE-8AB7-456C-B0A4-DA2B2A28BBC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685800" y="6019800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“Reproductive Disruption in Fish Downstream from an Estrogenic Wastewater Effluent”</a:t>
            </a:r>
          </a:p>
          <a:p>
            <a:r>
              <a:rPr lang="en-US" sz="1200" dirty="0" smtClean="0"/>
              <a:t>Environ. Sci. Technol. 2008, 42, 3407-3414, Alan M. </a:t>
            </a:r>
            <a:r>
              <a:rPr lang="en-US" sz="1200" dirty="0" err="1" smtClean="0"/>
              <a:t>Vajda</a:t>
            </a:r>
            <a:r>
              <a:rPr lang="en-US" sz="1200" dirty="0" smtClean="0"/>
              <a:t> et al, University of Colorado and U.S. Geological Survey</a:t>
            </a:r>
          </a:p>
          <a:p>
            <a:endParaRPr lang="en-US" sz="1200" dirty="0"/>
          </a:p>
        </p:txBody>
      </p:sp>
      <p:pic>
        <p:nvPicPr>
          <p:cNvPr id="7" name="Picture 6" descr="Ovary_EmergingCompounds_JAWW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375" y="1905000"/>
            <a:ext cx="37328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4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04800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The IES CEC </a:t>
            </a:r>
            <a:r>
              <a:rPr lang="fr-FR" dirty="0"/>
              <a:t>P</a:t>
            </a:r>
            <a:r>
              <a:rPr lang="fr-FR" dirty="0" smtClean="0"/>
              <a:t>roject</a:t>
            </a:r>
            <a:endParaRPr lang="fr-FR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0" y="6600825"/>
            <a:ext cx="9144000" cy="228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© 2014 Institute </a:t>
            </a:r>
            <a:r>
              <a:rPr lang="en-US" dirty="0"/>
              <a:t>for Environmental Solutions | </a:t>
            </a:r>
            <a:r>
              <a:rPr lang="en-US" u="sng" dirty="0"/>
              <a:t>www.i4es.org</a:t>
            </a:r>
            <a:r>
              <a:rPr lang="en-US" dirty="0"/>
              <a:t>  | Denver, Colorado USA | </a:t>
            </a:r>
            <a:r>
              <a:rPr lang="en-US" dirty="0" smtClean="0"/>
              <a:t>303.388.5211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FEE-8AB7-456C-B0A4-DA2B2A28BBC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Mission:  </a:t>
            </a:r>
            <a:r>
              <a:rPr lang="en-US" dirty="0" smtClean="0"/>
              <a:t>Reduce CEC concentrations entering wastewater and reduce human exposure to these contaminants.</a:t>
            </a:r>
          </a:p>
          <a:p>
            <a:r>
              <a:rPr lang="en-US" b="1" dirty="0" smtClean="0"/>
              <a:t>Scope:  </a:t>
            </a:r>
            <a:r>
              <a:rPr lang="en-US" dirty="0" smtClean="0"/>
              <a:t>Harmful contaminants in personal care, cleaning and household (indoor and outdoor) products.  (Not pharmaceuticals.)</a:t>
            </a:r>
          </a:p>
          <a:p>
            <a:r>
              <a:rPr lang="en-US" b="1" dirty="0" smtClean="0"/>
              <a:t>Goals:  </a:t>
            </a:r>
          </a:p>
          <a:p>
            <a:pPr lvl="1"/>
            <a:r>
              <a:rPr lang="en-US" dirty="0" smtClean="0"/>
              <a:t>Demonstrate that prevention is better and cheaper than treatment.</a:t>
            </a:r>
          </a:p>
          <a:p>
            <a:pPr lvl="1"/>
            <a:r>
              <a:rPr lang="en-US" dirty="0" smtClean="0"/>
              <a:t>Show kids and adults how to reduce CEC water pollution and human exposure.</a:t>
            </a:r>
          </a:p>
          <a:p>
            <a:pPr lvl="1"/>
            <a:r>
              <a:rPr lang="en-US" dirty="0" smtClean="0"/>
              <a:t>Foster commitment to reduce use of personal care, food, and household products containing </a:t>
            </a:r>
            <a:r>
              <a:rPr lang="en-US" dirty="0" err="1" smtClean="0"/>
              <a:t>CECs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Contaminants of Emerging Concern: What are they? </a:t>
            </a:r>
            <a:endParaRPr lang="fr-FR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0" y="6600825"/>
            <a:ext cx="9144000" cy="228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© 2014 Institute for Environmental Solutions | www.i4es.org  | Denver, Colorado USA | 303.388.5211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FEE-8AB7-456C-B0A4-DA2B2A28BBC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Chemicals in everyday household products:</a:t>
            </a:r>
          </a:p>
          <a:p>
            <a:pPr lvl="0"/>
            <a:r>
              <a:rPr lang="en-US" dirty="0" smtClean="0"/>
              <a:t>Personal care products</a:t>
            </a:r>
          </a:p>
          <a:p>
            <a:pPr lvl="0"/>
            <a:r>
              <a:rPr lang="en-US" dirty="0" smtClean="0"/>
              <a:t>Cleaning products</a:t>
            </a:r>
          </a:p>
          <a:p>
            <a:pPr lvl="0"/>
            <a:r>
              <a:rPr lang="en-US" dirty="0" smtClean="0"/>
              <a:t>Packaging and food </a:t>
            </a:r>
          </a:p>
          <a:p>
            <a:pPr lvl="0">
              <a:buNone/>
            </a:pPr>
            <a:r>
              <a:rPr lang="en-US" dirty="0" smtClean="0"/>
              <a:t>    preservatives</a:t>
            </a:r>
          </a:p>
          <a:p>
            <a:pPr lvl="0"/>
            <a:r>
              <a:rPr lang="en-US" dirty="0" smtClean="0"/>
              <a:t>Pesticides</a:t>
            </a:r>
          </a:p>
          <a:p>
            <a:pPr lvl="0"/>
            <a:r>
              <a:rPr lang="en-US" dirty="0" smtClean="0"/>
              <a:t>Flame retardants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CEC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2819400"/>
            <a:ext cx="4368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</a:t>
            </a:r>
            <a:endParaRPr lang="fr-F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0" y="6600825"/>
            <a:ext cx="9144000" cy="228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© 2014 Institute </a:t>
            </a:r>
            <a:r>
              <a:rPr lang="en-US" dirty="0"/>
              <a:t>for Environmental Solutions | </a:t>
            </a:r>
            <a:r>
              <a:rPr lang="en-US" u="sng" dirty="0"/>
              <a:t>www.i4es.org</a:t>
            </a:r>
            <a:r>
              <a:rPr lang="en-US" dirty="0"/>
              <a:t>  | Denver, Colorado USA | </a:t>
            </a:r>
            <a:r>
              <a:rPr lang="en-US" dirty="0" smtClean="0"/>
              <a:t>303.388.5211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FEE-8AB7-456C-B0A4-DA2B2A28BBCE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9" name="Content Placeholder 9"/>
          <p:cNvSpPr txBox="1">
            <a:spLocks/>
          </p:cNvSpPr>
          <p:nvPr/>
        </p:nvSpPr>
        <p:spPr>
          <a:xfrm>
            <a:off x="457200" y="198120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946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</p:txBody>
      </p:sp>
      <p:pic>
        <p:nvPicPr>
          <p:cNvPr id="7" name="Picture 6" descr="C:\Users\Owner\Desktop\CEC Poster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0600" y="1981200"/>
            <a:ext cx="7315200" cy="41589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Environmental and health impacts</a:t>
            </a:r>
            <a:endParaRPr lang="fr-F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0" y="6600825"/>
            <a:ext cx="9144000" cy="228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© 2014 Institute </a:t>
            </a:r>
            <a:r>
              <a:rPr lang="en-US" dirty="0"/>
              <a:t>for Environmental Solutions | </a:t>
            </a:r>
            <a:r>
              <a:rPr lang="en-US" u="sng" dirty="0"/>
              <a:t>www.i4es.org</a:t>
            </a:r>
            <a:r>
              <a:rPr lang="en-US" dirty="0"/>
              <a:t>  | Denver, Colorado USA | </a:t>
            </a:r>
            <a:r>
              <a:rPr lang="en-US" dirty="0" smtClean="0"/>
              <a:t>303.388.5211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FEE-8AB7-456C-B0A4-DA2B2A28BBCE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0"/>
          </a:xfrm>
        </p:spPr>
        <p:txBody>
          <a:bodyPr/>
          <a:lstStyle/>
          <a:p>
            <a:r>
              <a:rPr lang="en-US" dirty="0" smtClean="0"/>
              <a:t>Biomagnification</a:t>
            </a:r>
            <a:r>
              <a:rPr lang="en-US" dirty="0"/>
              <a:t> </a:t>
            </a:r>
            <a:r>
              <a:rPr lang="en-US" dirty="0" smtClean="0"/>
              <a:t>and bioaccumulation</a:t>
            </a:r>
          </a:p>
          <a:p>
            <a:r>
              <a:rPr lang="en-US" dirty="0" smtClean="0"/>
              <a:t>Known to bioaccumulate in fatty tissues in humans and in wildlife (magnify in increasing concentrations as they move up the food chain).</a:t>
            </a:r>
          </a:p>
        </p:txBody>
      </p:sp>
      <p:pic>
        <p:nvPicPr>
          <p:cNvPr id="1026" name="Picture 2" descr="C:\Users\Owner\Desktop\Biomagnification Po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47525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fr-FR" sz="4000" dirty="0" err="1" smtClean="0"/>
              <a:t>Potential</a:t>
            </a:r>
            <a:r>
              <a:rPr lang="fr-FR" sz="4000" dirty="0" smtClean="0"/>
              <a:t> </a:t>
            </a:r>
            <a:r>
              <a:rPr lang="fr-FR" sz="4000" dirty="0" err="1" smtClean="0"/>
              <a:t>Health</a:t>
            </a:r>
            <a:r>
              <a:rPr lang="fr-FR" sz="4000" dirty="0" smtClean="0"/>
              <a:t> </a:t>
            </a:r>
            <a:r>
              <a:rPr lang="fr-FR" sz="4000" dirty="0" err="1" smtClean="0"/>
              <a:t>Risks</a:t>
            </a:r>
            <a:endParaRPr lang="fr-FR" sz="400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0" y="6600825"/>
            <a:ext cx="9144000" cy="228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© 2014 Institute </a:t>
            </a:r>
            <a:r>
              <a:rPr lang="en-US" dirty="0"/>
              <a:t>for Environmental Solutions | </a:t>
            </a:r>
            <a:r>
              <a:rPr lang="en-US" u="sng" dirty="0"/>
              <a:t>www.i4es.org</a:t>
            </a:r>
            <a:r>
              <a:rPr lang="en-US" dirty="0"/>
              <a:t>  | Denver, Colorado USA | </a:t>
            </a:r>
            <a:r>
              <a:rPr lang="en-US" dirty="0" smtClean="0"/>
              <a:t>303.388.5211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FEE-8AB7-456C-B0A4-DA2B2A28BBC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 risks</a:t>
            </a:r>
          </a:p>
          <a:p>
            <a:pPr lvl="1"/>
            <a:r>
              <a:rPr lang="en-US" dirty="0" smtClean="0"/>
              <a:t>Interfere with endocrine system</a:t>
            </a:r>
          </a:p>
          <a:p>
            <a:pPr lvl="1"/>
            <a:r>
              <a:rPr lang="en-US" dirty="0" smtClean="0"/>
              <a:t>Interfere with development</a:t>
            </a:r>
          </a:p>
          <a:p>
            <a:pPr lvl="1"/>
            <a:r>
              <a:rPr lang="en-US" dirty="0" smtClean="0"/>
              <a:t>Suspected toxins and carcinogens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Research limitations</a:t>
            </a:r>
          </a:p>
          <a:p>
            <a:pPr lvl="1"/>
            <a:r>
              <a:rPr lang="en-US" dirty="0" smtClean="0"/>
              <a:t>Chemicals tested on animals and not humans</a:t>
            </a:r>
          </a:p>
          <a:p>
            <a:pPr lvl="1"/>
            <a:r>
              <a:rPr lang="en-US" dirty="0" smtClean="0"/>
              <a:t>Use of dose-response curves to extrapolate</a:t>
            </a:r>
          </a:p>
          <a:p>
            <a:pPr lvl="1"/>
            <a:r>
              <a:rPr lang="en-US" dirty="0" smtClean="0"/>
              <a:t>Few long-term studies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15200" cy="866360"/>
          </a:xfrm>
        </p:spPr>
        <p:txBody>
          <a:bodyPr>
            <a:normAutofit/>
          </a:bodyPr>
          <a:lstStyle/>
          <a:p>
            <a:r>
              <a:rPr lang="fr-FR" dirty="0" err="1" smtClean="0"/>
              <a:t>CECs</a:t>
            </a:r>
            <a:r>
              <a:rPr lang="fr-FR" dirty="0" smtClean="0"/>
              <a:t> </a:t>
            </a:r>
            <a:r>
              <a:rPr lang="fr-FR" dirty="0" err="1" smtClean="0"/>
              <a:t>don’t</a:t>
            </a:r>
            <a:r>
              <a:rPr lang="fr-FR" dirty="0" smtClean="0"/>
              <a:t> </a:t>
            </a:r>
            <a:r>
              <a:rPr lang="fr-FR" dirty="0" err="1" smtClean="0"/>
              <a:t>recognize</a:t>
            </a:r>
            <a:r>
              <a:rPr lang="fr-FR" dirty="0" smtClean="0"/>
              <a:t> </a:t>
            </a:r>
            <a:r>
              <a:rPr lang="fr-FR" dirty="0" err="1" smtClean="0"/>
              <a:t>borders</a:t>
            </a:r>
            <a:endParaRPr lang="fr-F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0" y="6600825"/>
            <a:ext cx="9144000" cy="228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© 2014 Institute </a:t>
            </a:r>
            <a:r>
              <a:rPr lang="en-US" dirty="0"/>
              <a:t>for Environmental Solutions | </a:t>
            </a:r>
            <a:r>
              <a:rPr lang="en-US" u="sng" dirty="0"/>
              <a:t>www.i4es.org</a:t>
            </a:r>
            <a:r>
              <a:rPr lang="en-US" dirty="0"/>
              <a:t>  | Denver, Colorado USA | </a:t>
            </a:r>
            <a:r>
              <a:rPr lang="en-US" dirty="0" smtClean="0"/>
              <a:t>303.388.5211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2FEE-8AB7-456C-B0A4-DA2B2A28BBCE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3074" name="Picture 2" descr="C:\Users\Owner\Desktop\AirborneModel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367" y="1772816"/>
            <a:ext cx="3197437" cy="385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wner\Desktop\Untitled-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575873" cy="385531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4316" y="5652304"/>
            <a:ext cx="30215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International airborne transport of contaminants to Rocky Mountain National Park (36 day trajectory)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788024" y="5652304"/>
            <a:ext cx="35758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National airborne transport of contaminants to Rocky Mountain National Park (10 day trajectory)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14977</TotalTime>
  <Words>1212</Words>
  <Application>Microsoft Macintosh PowerPoint</Application>
  <PresentationFormat>On-screen Show (4:3)</PresentationFormat>
  <Paragraphs>199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Débit</vt:lpstr>
      <vt:lpstr>Blue Crew Water Stewards: Tackling the CEC Problem Through Youth Education</vt:lpstr>
      <vt:lpstr>Introduction to IES</vt:lpstr>
      <vt:lpstr>Where did the boys go?</vt:lpstr>
      <vt:lpstr>The IES CEC Project</vt:lpstr>
      <vt:lpstr>Contaminants of Emerging Concern: What are they? </vt:lpstr>
      <vt:lpstr>Examples</vt:lpstr>
      <vt:lpstr>Environmental and health impacts</vt:lpstr>
      <vt:lpstr>Potential Health Risks</vt:lpstr>
      <vt:lpstr>CECs don’t recognize borders</vt:lpstr>
      <vt:lpstr>USGS Study of Stream Contaminants</vt:lpstr>
      <vt:lpstr>Contaminants of Emerging Concern: The Challenge</vt:lpstr>
      <vt:lpstr>Contaminants of Emerging Concern: The Challenge Continued</vt:lpstr>
      <vt:lpstr>CECs: What to do? </vt:lpstr>
      <vt:lpstr>Community-based Social Marketing (CBSM)</vt:lpstr>
      <vt:lpstr>Case Study: Bismarck, ND</vt:lpstr>
      <vt:lpstr>Blue Crew Water Stewards Workshops</vt:lpstr>
      <vt:lpstr>Blue Crew Water Stewards Workshops</vt:lpstr>
      <vt:lpstr>Building Bridges</vt:lpstr>
      <vt:lpstr>Conclusions </vt:lpstr>
      <vt:lpstr>Contaminants of Emerging Concern – Linking Science to Effective Action: Next Steps</vt:lpstr>
      <vt:lpstr>The CEC Project Team</vt:lpstr>
      <vt:lpstr>Questions /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elo</dc:creator>
  <cp:lastModifiedBy>Carol Lyons</cp:lastModifiedBy>
  <cp:revision>87</cp:revision>
  <cp:lastPrinted>2014-04-24T02:27:28Z</cp:lastPrinted>
  <dcterms:created xsi:type="dcterms:W3CDTF">2014-04-14T02:19:08Z</dcterms:created>
  <dcterms:modified xsi:type="dcterms:W3CDTF">2014-04-24T02:40:30Z</dcterms:modified>
</cp:coreProperties>
</file>