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56" r:id="rId2"/>
    <p:sldId id="324" r:id="rId3"/>
    <p:sldId id="323" r:id="rId4"/>
    <p:sldId id="321" r:id="rId5"/>
    <p:sldId id="325" r:id="rId6"/>
    <p:sldId id="319" r:id="rId7"/>
    <p:sldId id="288" r:id="rId8"/>
    <p:sldId id="277" r:id="rId9"/>
    <p:sldId id="304" r:id="rId10"/>
    <p:sldId id="290" r:id="rId11"/>
    <p:sldId id="292" r:id="rId12"/>
    <p:sldId id="291" r:id="rId13"/>
    <p:sldId id="297" r:id="rId14"/>
    <p:sldId id="301" r:id="rId15"/>
    <p:sldId id="315" r:id="rId16"/>
    <p:sldId id="302" r:id="rId17"/>
    <p:sldId id="311" r:id="rId18"/>
    <p:sldId id="299" r:id="rId19"/>
    <p:sldId id="313" r:id="rId20"/>
    <p:sldId id="314" r:id="rId21"/>
    <p:sldId id="316" r:id="rId22"/>
    <p:sldId id="312" r:id="rId23"/>
    <p:sldId id="298" r:id="rId24"/>
    <p:sldId id="320" r:id="rId25"/>
    <p:sldId id="289" r:id="rId26"/>
    <p:sldId id="306" r:id="rId27"/>
    <p:sldId id="282" r:id="rId28"/>
    <p:sldId id="296" r:id="rId29"/>
    <p:sldId id="272" r:id="rId30"/>
    <p:sldId id="305" r:id="rId31"/>
    <p:sldId id="29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oulder.local\share\PW\63rd\DWP\Source%20Water\REPORTS\Annualreports\2000-2014%20chlor%20a%20and%20toc%20trend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boulder.local\share\PW\63rd\DWP\Source%20Water\REPORTS\Annualreports\2000-2014%20chlor%20a%20and%20toc%20trend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boulder.local\share\PW\63rd\DWP\Source%20Water\REPORTS\Annualreports\2000-2014%20chlor%20a%20and%20toc%20trend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boulder.local\share\PW\63rd\DWP\Source%20Water\REPORTS\Annualreports\2000-2014%20chlor%20a%20and%20toc%20trend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boulder.local\share\PW\63rd\DWP\Source%20Water\REPORTS\Annualreports\2000-2014%20chlor%20a%20and%20toc%20trend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boulder.local\share\PW\63rd\DWP\Source%20Water\REPORTS\Annualreports\2000-2014%20chlor%20a%20and%20toc%20tre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064555993000875"/>
          <c:y val="4.1350166424727684E-2"/>
          <c:w val="0.78246719160104783"/>
          <c:h val="0.63989710525314925"/>
        </c:manualLayout>
      </c:layout>
      <c:lineChart>
        <c:grouping val="standard"/>
        <c:ser>
          <c:idx val="0"/>
          <c:order val="0"/>
          <c:spPr>
            <a:ln w="50800">
              <a:solidFill>
                <a:schemeClr val="bg2"/>
              </a:solidFill>
            </a:ln>
          </c:spPr>
          <c:marker>
            <c:symbol val="diamond"/>
            <c:size val="8"/>
            <c:spPr>
              <a:solidFill>
                <a:srgbClr val="FF0000"/>
              </a:solidFill>
            </c:spPr>
          </c:marker>
          <c:cat>
            <c:numRef>
              <c:f>SDTturb!$C$178:$C$290</c:f>
              <c:numCache>
                <c:formatCode>m/d/yy;@</c:formatCode>
                <c:ptCount val="113"/>
                <c:pt idx="0">
                  <c:v>36591</c:v>
                </c:pt>
                <c:pt idx="1">
                  <c:v>36648</c:v>
                </c:pt>
                <c:pt idx="2">
                  <c:v>36682</c:v>
                </c:pt>
                <c:pt idx="3">
                  <c:v>36712</c:v>
                </c:pt>
                <c:pt idx="4">
                  <c:v>36739</c:v>
                </c:pt>
                <c:pt idx="5">
                  <c:v>36774</c:v>
                </c:pt>
                <c:pt idx="6">
                  <c:v>36801</c:v>
                </c:pt>
                <c:pt idx="7">
                  <c:v>36984</c:v>
                </c:pt>
                <c:pt idx="8">
                  <c:v>37012</c:v>
                </c:pt>
                <c:pt idx="9">
                  <c:v>37047</c:v>
                </c:pt>
                <c:pt idx="10">
                  <c:v>37071</c:v>
                </c:pt>
                <c:pt idx="11">
                  <c:v>37109</c:v>
                </c:pt>
                <c:pt idx="12">
                  <c:v>37138</c:v>
                </c:pt>
                <c:pt idx="13">
                  <c:v>37165</c:v>
                </c:pt>
                <c:pt idx="14">
                  <c:v>37200</c:v>
                </c:pt>
                <c:pt idx="15">
                  <c:v>37382</c:v>
                </c:pt>
                <c:pt idx="16">
                  <c:v>37410</c:v>
                </c:pt>
                <c:pt idx="17">
                  <c:v>37438</c:v>
                </c:pt>
                <c:pt idx="18">
                  <c:v>37470</c:v>
                </c:pt>
                <c:pt idx="19">
                  <c:v>37502</c:v>
                </c:pt>
                <c:pt idx="20">
                  <c:v>37529</c:v>
                </c:pt>
                <c:pt idx="21">
                  <c:v>37712</c:v>
                </c:pt>
                <c:pt idx="22">
                  <c:v>37739</c:v>
                </c:pt>
                <c:pt idx="23">
                  <c:v>37774</c:v>
                </c:pt>
                <c:pt idx="24">
                  <c:v>37802</c:v>
                </c:pt>
                <c:pt idx="25">
                  <c:v>37837</c:v>
                </c:pt>
                <c:pt idx="26">
                  <c:v>37866</c:v>
                </c:pt>
                <c:pt idx="27">
                  <c:v>37900</c:v>
                </c:pt>
                <c:pt idx="28">
                  <c:v>38075</c:v>
                </c:pt>
                <c:pt idx="29">
                  <c:v>38104</c:v>
                </c:pt>
                <c:pt idx="30">
                  <c:v>38139</c:v>
                </c:pt>
                <c:pt idx="31">
                  <c:v>38174</c:v>
                </c:pt>
                <c:pt idx="32">
                  <c:v>38201</c:v>
                </c:pt>
                <c:pt idx="33">
                  <c:v>38237</c:v>
                </c:pt>
                <c:pt idx="34">
                  <c:v>38264</c:v>
                </c:pt>
                <c:pt idx="35">
                  <c:v>38411</c:v>
                </c:pt>
                <c:pt idx="36">
                  <c:v>38446</c:v>
                </c:pt>
                <c:pt idx="37">
                  <c:v>38474</c:v>
                </c:pt>
                <c:pt idx="38">
                  <c:v>38503</c:v>
                </c:pt>
                <c:pt idx="39">
                  <c:v>38538</c:v>
                </c:pt>
                <c:pt idx="40">
                  <c:v>38558</c:v>
                </c:pt>
                <c:pt idx="41">
                  <c:v>38601</c:v>
                </c:pt>
                <c:pt idx="42">
                  <c:v>38628</c:v>
                </c:pt>
                <c:pt idx="43">
                  <c:v>38656</c:v>
                </c:pt>
                <c:pt idx="44">
                  <c:v>38782</c:v>
                </c:pt>
                <c:pt idx="45">
                  <c:v>38810</c:v>
                </c:pt>
                <c:pt idx="46">
                  <c:v>38838</c:v>
                </c:pt>
                <c:pt idx="47">
                  <c:v>38873</c:v>
                </c:pt>
                <c:pt idx="48">
                  <c:v>38910</c:v>
                </c:pt>
                <c:pt idx="49">
                  <c:v>38950</c:v>
                </c:pt>
                <c:pt idx="50">
                  <c:v>38965</c:v>
                </c:pt>
                <c:pt idx="51">
                  <c:v>38992</c:v>
                </c:pt>
                <c:pt idx="52">
                  <c:v>39041</c:v>
                </c:pt>
                <c:pt idx="53">
                  <c:v>39174</c:v>
                </c:pt>
                <c:pt idx="54">
                  <c:v>39202</c:v>
                </c:pt>
                <c:pt idx="55">
                  <c:v>39231</c:v>
                </c:pt>
                <c:pt idx="56">
                  <c:v>39265</c:v>
                </c:pt>
                <c:pt idx="57">
                  <c:v>39293</c:v>
                </c:pt>
                <c:pt idx="58">
                  <c:v>39330</c:v>
                </c:pt>
                <c:pt idx="59">
                  <c:v>39356</c:v>
                </c:pt>
                <c:pt idx="60">
                  <c:v>39391</c:v>
                </c:pt>
                <c:pt idx="61">
                  <c:v>39540</c:v>
                </c:pt>
                <c:pt idx="62">
                  <c:v>39601</c:v>
                </c:pt>
                <c:pt idx="63">
                  <c:v>39631</c:v>
                </c:pt>
                <c:pt idx="64">
                  <c:v>39664</c:v>
                </c:pt>
                <c:pt idx="65">
                  <c:v>39693</c:v>
                </c:pt>
                <c:pt idx="66">
                  <c:v>39727</c:v>
                </c:pt>
                <c:pt idx="67">
                  <c:v>39755</c:v>
                </c:pt>
                <c:pt idx="68">
                  <c:v>39911</c:v>
                </c:pt>
                <c:pt idx="69">
                  <c:v>39937</c:v>
                </c:pt>
                <c:pt idx="70">
                  <c:v>39965</c:v>
                </c:pt>
                <c:pt idx="71">
                  <c:v>40000</c:v>
                </c:pt>
                <c:pt idx="72">
                  <c:v>40028</c:v>
                </c:pt>
                <c:pt idx="73">
                  <c:v>40091</c:v>
                </c:pt>
                <c:pt idx="74">
                  <c:v>40119</c:v>
                </c:pt>
                <c:pt idx="75">
                  <c:v>40275</c:v>
                </c:pt>
                <c:pt idx="76">
                  <c:v>40309</c:v>
                </c:pt>
                <c:pt idx="77">
                  <c:v>40330</c:v>
                </c:pt>
                <c:pt idx="78">
                  <c:v>40365</c:v>
                </c:pt>
                <c:pt idx="79">
                  <c:v>40394</c:v>
                </c:pt>
                <c:pt idx="80">
                  <c:v>40434</c:v>
                </c:pt>
                <c:pt idx="81">
                  <c:v>40455</c:v>
                </c:pt>
                <c:pt idx="82">
                  <c:v>40483</c:v>
                </c:pt>
                <c:pt idx="83">
                  <c:v>40602</c:v>
                </c:pt>
                <c:pt idx="84">
                  <c:v>40638</c:v>
                </c:pt>
                <c:pt idx="85">
                  <c:v>40665</c:v>
                </c:pt>
                <c:pt idx="86">
                  <c:v>40694</c:v>
                </c:pt>
                <c:pt idx="87">
                  <c:v>40729</c:v>
                </c:pt>
                <c:pt idx="88">
                  <c:v>40756</c:v>
                </c:pt>
                <c:pt idx="89">
                  <c:v>40784</c:v>
                </c:pt>
                <c:pt idx="90">
                  <c:v>40819</c:v>
                </c:pt>
                <c:pt idx="91">
                  <c:v>40847</c:v>
                </c:pt>
                <c:pt idx="92">
                  <c:v>40973</c:v>
                </c:pt>
                <c:pt idx="93">
                  <c:v>41003</c:v>
                </c:pt>
                <c:pt idx="94">
                  <c:v>41029</c:v>
                </c:pt>
                <c:pt idx="95">
                  <c:v>41058</c:v>
                </c:pt>
                <c:pt idx="96">
                  <c:v>41092</c:v>
                </c:pt>
                <c:pt idx="97">
                  <c:v>41120</c:v>
                </c:pt>
                <c:pt idx="98">
                  <c:v>41157</c:v>
                </c:pt>
                <c:pt idx="99">
                  <c:v>41183</c:v>
                </c:pt>
                <c:pt idx="100">
                  <c:v>41211</c:v>
                </c:pt>
                <c:pt idx="101">
                  <c:v>41365</c:v>
                </c:pt>
                <c:pt idx="102">
                  <c:v>41401</c:v>
                </c:pt>
                <c:pt idx="103">
                  <c:v>41428</c:v>
                </c:pt>
                <c:pt idx="104">
                  <c:v>41456</c:v>
                </c:pt>
                <c:pt idx="105">
                  <c:v>41491</c:v>
                </c:pt>
                <c:pt idx="106">
                  <c:v>41520</c:v>
                </c:pt>
                <c:pt idx="107">
                  <c:v>41534</c:v>
                </c:pt>
                <c:pt idx="108">
                  <c:v>41555</c:v>
                </c:pt>
                <c:pt idx="109">
                  <c:v>41583</c:v>
                </c:pt>
                <c:pt idx="110">
                  <c:v>41611</c:v>
                </c:pt>
                <c:pt idx="111">
                  <c:v>41656</c:v>
                </c:pt>
                <c:pt idx="112">
                  <c:v>41694</c:v>
                </c:pt>
              </c:numCache>
            </c:numRef>
          </c:cat>
          <c:val>
            <c:numRef>
              <c:f>SDTturb!$G$178:$G$290</c:f>
              <c:numCache>
                <c:formatCode>General</c:formatCode>
                <c:ptCount val="113"/>
                <c:pt idx="0">
                  <c:v>7.67</c:v>
                </c:pt>
                <c:pt idx="1">
                  <c:v>6.02</c:v>
                </c:pt>
                <c:pt idx="2">
                  <c:v>12.4</c:v>
                </c:pt>
                <c:pt idx="3">
                  <c:v>18.100000000000001</c:v>
                </c:pt>
                <c:pt idx="4">
                  <c:v>15</c:v>
                </c:pt>
                <c:pt idx="5">
                  <c:v>20.5</c:v>
                </c:pt>
                <c:pt idx="6">
                  <c:v>27.2</c:v>
                </c:pt>
                <c:pt idx="7">
                  <c:v>5.92</c:v>
                </c:pt>
                <c:pt idx="8">
                  <c:v>7.06</c:v>
                </c:pt>
                <c:pt idx="9">
                  <c:v>9.81</c:v>
                </c:pt>
                <c:pt idx="10">
                  <c:v>7.89</c:v>
                </c:pt>
                <c:pt idx="11">
                  <c:v>13.6</c:v>
                </c:pt>
                <c:pt idx="12">
                  <c:v>32.9</c:v>
                </c:pt>
                <c:pt idx="13">
                  <c:v>11.9</c:v>
                </c:pt>
                <c:pt idx="14">
                  <c:v>20.6</c:v>
                </c:pt>
                <c:pt idx="15">
                  <c:v>11.2</c:v>
                </c:pt>
                <c:pt idx="16">
                  <c:v>6.74</c:v>
                </c:pt>
                <c:pt idx="17">
                  <c:v>4.95</c:v>
                </c:pt>
                <c:pt idx="18">
                  <c:v>4.9000000000000004</c:v>
                </c:pt>
                <c:pt idx="19">
                  <c:v>10.3</c:v>
                </c:pt>
                <c:pt idx="20">
                  <c:v>15.6</c:v>
                </c:pt>
                <c:pt idx="21">
                  <c:v>14.2</c:v>
                </c:pt>
                <c:pt idx="22">
                  <c:v>8.8800000000000008</c:v>
                </c:pt>
                <c:pt idx="23">
                  <c:v>4.84</c:v>
                </c:pt>
                <c:pt idx="24">
                  <c:v>6.41</c:v>
                </c:pt>
                <c:pt idx="25">
                  <c:v>3.75</c:v>
                </c:pt>
                <c:pt idx="26">
                  <c:v>8.3600000000000048</c:v>
                </c:pt>
                <c:pt idx="27">
                  <c:v>7.89</c:v>
                </c:pt>
                <c:pt idx="28">
                  <c:v>12.7</c:v>
                </c:pt>
                <c:pt idx="29">
                  <c:v>6.08</c:v>
                </c:pt>
                <c:pt idx="30">
                  <c:v>16.2</c:v>
                </c:pt>
                <c:pt idx="31">
                  <c:v>7.05</c:v>
                </c:pt>
                <c:pt idx="32">
                  <c:v>5.87</c:v>
                </c:pt>
                <c:pt idx="33">
                  <c:v>7.01</c:v>
                </c:pt>
                <c:pt idx="34">
                  <c:v>6.5</c:v>
                </c:pt>
                <c:pt idx="35">
                  <c:v>4.91</c:v>
                </c:pt>
                <c:pt idx="36">
                  <c:v>4.9000000000000004</c:v>
                </c:pt>
                <c:pt idx="37">
                  <c:v>4.03</c:v>
                </c:pt>
                <c:pt idx="38">
                  <c:v>3.66</c:v>
                </c:pt>
                <c:pt idx="39">
                  <c:v>8.02</c:v>
                </c:pt>
                <c:pt idx="40">
                  <c:v>4.68</c:v>
                </c:pt>
                <c:pt idx="41">
                  <c:v>6.04</c:v>
                </c:pt>
                <c:pt idx="42">
                  <c:v>5.96</c:v>
                </c:pt>
                <c:pt idx="43">
                  <c:v>16.3</c:v>
                </c:pt>
                <c:pt idx="44">
                  <c:v>5.28</c:v>
                </c:pt>
                <c:pt idx="45">
                  <c:v>11.6</c:v>
                </c:pt>
                <c:pt idx="46">
                  <c:v>5.8599999999999985</c:v>
                </c:pt>
                <c:pt idx="47">
                  <c:v>9.59</c:v>
                </c:pt>
                <c:pt idx="48">
                  <c:v>12.9</c:v>
                </c:pt>
                <c:pt idx="49">
                  <c:v>6.28</c:v>
                </c:pt>
                <c:pt idx="50">
                  <c:v>5.71</c:v>
                </c:pt>
                <c:pt idx="51">
                  <c:v>6.98</c:v>
                </c:pt>
                <c:pt idx="52">
                  <c:v>10.5</c:v>
                </c:pt>
                <c:pt idx="53">
                  <c:v>5.59</c:v>
                </c:pt>
                <c:pt idx="54">
                  <c:v>3.05</c:v>
                </c:pt>
                <c:pt idx="55">
                  <c:v>3.18</c:v>
                </c:pt>
                <c:pt idx="56">
                  <c:v>3.69</c:v>
                </c:pt>
                <c:pt idx="57">
                  <c:v>2.73</c:v>
                </c:pt>
                <c:pt idx="58">
                  <c:v>6.83</c:v>
                </c:pt>
                <c:pt idx="59">
                  <c:v>13.7</c:v>
                </c:pt>
                <c:pt idx="60">
                  <c:v>11.2</c:v>
                </c:pt>
                <c:pt idx="61">
                  <c:v>8.27</c:v>
                </c:pt>
                <c:pt idx="62">
                  <c:v>7.54</c:v>
                </c:pt>
                <c:pt idx="63">
                  <c:v>9.51</c:v>
                </c:pt>
                <c:pt idx="64">
                  <c:v>9.02</c:v>
                </c:pt>
                <c:pt idx="65">
                  <c:v>8.5500000000000007</c:v>
                </c:pt>
                <c:pt idx="66">
                  <c:v>26.9</c:v>
                </c:pt>
                <c:pt idx="67">
                  <c:v>9.59</c:v>
                </c:pt>
                <c:pt idx="68">
                  <c:v>8.01</c:v>
                </c:pt>
                <c:pt idx="69">
                  <c:v>3.08</c:v>
                </c:pt>
                <c:pt idx="70">
                  <c:v>7.07</c:v>
                </c:pt>
                <c:pt idx="71">
                  <c:v>3.8</c:v>
                </c:pt>
                <c:pt idx="72">
                  <c:v>5.57</c:v>
                </c:pt>
                <c:pt idx="73">
                  <c:v>14</c:v>
                </c:pt>
                <c:pt idx="74">
                  <c:v>10.8</c:v>
                </c:pt>
                <c:pt idx="75">
                  <c:v>16</c:v>
                </c:pt>
                <c:pt idx="76">
                  <c:v>8.84</c:v>
                </c:pt>
                <c:pt idx="77">
                  <c:v>4.2300000000000004</c:v>
                </c:pt>
                <c:pt idx="78">
                  <c:v>6.17</c:v>
                </c:pt>
                <c:pt idx="79">
                  <c:v>6.17</c:v>
                </c:pt>
                <c:pt idx="80">
                  <c:v>7.2</c:v>
                </c:pt>
                <c:pt idx="81">
                  <c:v>3.9499999999999997</c:v>
                </c:pt>
                <c:pt idx="82">
                  <c:v>4.5</c:v>
                </c:pt>
                <c:pt idx="83">
                  <c:v>4.22</c:v>
                </c:pt>
                <c:pt idx="84">
                  <c:v>11.4</c:v>
                </c:pt>
                <c:pt idx="85">
                  <c:v>3.3899999999999997</c:v>
                </c:pt>
                <c:pt idx="86">
                  <c:v>6.6099999999999985</c:v>
                </c:pt>
                <c:pt idx="87">
                  <c:v>3.61</c:v>
                </c:pt>
                <c:pt idx="88">
                  <c:v>2.4699999999999998</c:v>
                </c:pt>
                <c:pt idx="89">
                  <c:v>7.1599999999999975</c:v>
                </c:pt>
                <c:pt idx="90">
                  <c:v>3.9899999999999998</c:v>
                </c:pt>
                <c:pt idx="91">
                  <c:v>6.45</c:v>
                </c:pt>
                <c:pt idx="92">
                  <c:v>9.08</c:v>
                </c:pt>
                <c:pt idx="93">
                  <c:v>6.21</c:v>
                </c:pt>
                <c:pt idx="94">
                  <c:v>3.2800000000000002</c:v>
                </c:pt>
                <c:pt idx="95">
                  <c:v>10.1</c:v>
                </c:pt>
                <c:pt idx="96">
                  <c:v>10.4</c:v>
                </c:pt>
                <c:pt idx="97">
                  <c:v>7.81</c:v>
                </c:pt>
                <c:pt idx="98">
                  <c:v>14.5</c:v>
                </c:pt>
                <c:pt idx="99">
                  <c:v>10.200000000000001</c:v>
                </c:pt>
                <c:pt idx="100">
                  <c:v>14.8</c:v>
                </c:pt>
                <c:pt idx="101">
                  <c:v>7.64</c:v>
                </c:pt>
                <c:pt idx="102">
                  <c:v>1.1200000000000001</c:v>
                </c:pt>
                <c:pt idx="103">
                  <c:v>7.04</c:v>
                </c:pt>
                <c:pt idx="104">
                  <c:v>5.17</c:v>
                </c:pt>
                <c:pt idx="105">
                  <c:v>4.46</c:v>
                </c:pt>
                <c:pt idx="106">
                  <c:v>5.6899999999999995</c:v>
                </c:pt>
                <c:pt idx="107">
                  <c:v>50</c:v>
                </c:pt>
                <c:pt idx="108">
                  <c:v>30.8</c:v>
                </c:pt>
                <c:pt idx="109">
                  <c:v>23.6</c:v>
                </c:pt>
                <c:pt idx="110">
                  <c:v>23.7</c:v>
                </c:pt>
                <c:pt idx="111">
                  <c:v>9.11</c:v>
                </c:pt>
                <c:pt idx="112">
                  <c:v>12.8</c:v>
                </c:pt>
              </c:numCache>
            </c:numRef>
          </c:val>
        </c:ser>
        <c:marker val="1"/>
        <c:axId val="81852288"/>
        <c:axId val="81958400"/>
      </c:lineChart>
      <c:dateAx>
        <c:axId val="81852288"/>
        <c:scaling>
          <c:orientation val="minMax"/>
          <c:max val="41730"/>
          <c:min val="36526"/>
        </c:scaling>
        <c:axPos val="b"/>
        <c:numFmt formatCode="yyyy" sourceLinked="0"/>
        <c:tickLblPos val="nextTo"/>
        <c:spPr>
          <a:ln>
            <a:solidFill>
              <a:schemeClr val="bg2"/>
            </a:solidFill>
          </a:ln>
        </c:spPr>
        <c:txPr>
          <a:bodyPr rot="-5400000" vert="horz"/>
          <a:lstStyle/>
          <a:p>
            <a:pPr>
              <a:defRPr sz="2400" b="1" i="0" baseline="0">
                <a:solidFill>
                  <a:schemeClr val="tx1">
                    <a:lumMod val="95000"/>
                  </a:schemeClr>
                </a:solidFill>
              </a:defRPr>
            </a:pPr>
            <a:endParaRPr lang="en-US"/>
          </a:p>
        </c:txPr>
        <c:crossAx val="81958400"/>
        <c:crosses val="autoZero"/>
        <c:auto val="1"/>
        <c:lblOffset val="100"/>
      </c:dateAx>
      <c:valAx>
        <c:axId val="81958400"/>
        <c:scaling>
          <c:orientation val="minMax"/>
          <c:max val="60"/>
          <c:min val="0"/>
        </c:scaling>
        <c:axPos val="l"/>
        <c:majorGridlines>
          <c:spPr>
            <a:ln>
              <a:solidFill>
                <a:schemeClr val="tx1">
                  <a:lumMod val="95000"/>
                </a:schemeClr>
              </a:solidFill>
            </a:ln>
          </c:spPr>
        </c:majorGridlines>
        <c:numFmt formatCode="0" sourceLinked="0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2400" b="1" i="0" baseline="0">
                <a:solidFill>
                  <a:schemeClr val="tx1">
                    <a:lumMod val="95000"/>
                  </a:schemeClr>
                </a:solidFill>
              </a:defRPr>
            </a:pPr>
            <a:endParaRPr lang="en-US"/>
          </a:p>
        </c:txPr>
        <c:crossAx val="81852288"/>
        <c:crosses val="autoZero"/>
        <c:crossBetween val="between"/>
        <c:majorUnit val="10"/>
      </c:valAx>
      <c:spPr>
        <a:solidFill>
          <a:schemeClr val="accent1"/>
        </a:solidFill>
      </c:spPr>
    </c:plotArea>
    <c:plotVisOnly val="1"/>
  </c:chart>
  <c:spPr>
    <a:noFill/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897889326334241"/>
          <c:y val="9.1133721921123484E-2"/>
          <c:w val="0.76580052493438455"/>
          <c:h val="0.62418089784231512"/>
        </c:manualLayout>
      </c:layout>
      <c:lineChart>
        <c:grouping val="standard"/>
        <c:ser>
          <c:idx val="0"/>
          <c:order val="0"/>
          <c:tx>
            <c:strRef>
              <c:f>Sheet1!$F$1566</c:f>
              <c:strCache>
                <c:ptCount val="1"/>
                <c:pt idx="0">
                  <c:v>Chlorophyll a</c:v>
                </c:pt>
              </c:strCache>
            </c:strRef>
          </c:tx>
          <c:spPr>
            <a:ln w="50800">
              <a:solidFill>
                <a:schemeClr val="bg2"/>
              </a:solidFill>
            </a:ln>
          </c:spPr>
          <c:marker>
            <c:symbol val="diamond"/>
            <c:size val="8"/>
            <c:spPr>
              <a:solidFill>
                <a:srgbClr val="FF0000"/>
              </a:solidFill>
            </c:spPr>
          </c:marker>
          <c:cat>
            <c:numRef>
              <c:f>Sheet1!$C$1566:$C$1679</c:f>
              <c:numCache>
                <c:formatCode>m/d/yy;@</c:formatCode>
                <c:ptCount val="114"/>
                <c:pt idx="0">
                  <c:v>36591</c:v>
                </c:pt>
                <c:pt idx="1">
                  <c:v>36648</c:v>
                </c:pt>
                <c:pt idx="2">
                  <c:v>36682</c:v>
                </c:pt>
                <c:pt idx="3">
                  <c:v>36712</c:v>
                </c:pt>
                <c:pt idx="4">
                  <c:v>36739</c:v>
                </c:pt>
                <c:pt idx="5">
                  <c:v>36774</c:v>
                </c:pt>
                <c:pt idx="6">
                  <c:v>36801</c:v>
                </c:pt>
                <c:pt idx="7">
                  <c:v>36984</c:v>
                </c:pt>
                <c:pt idx="8">
                  <c:v>37012</c:v>
                </c:pt>
                <c:pt idx="9">
                  <c:v>37047</c:v>
                </c:pt>
                <c:pt idx="10">
                  <c:v>37071</c:v>
                </c:pt>
                <c:pt idx="11">
                  <c:v>37109</c:v>
                </c:pt>
                <c:pt idx="12">
                  <c:v>37138</c:v>
                </c:pt>
                <c:pt idx="13">
                  <c:v>37165</c:v>
                </c:pt>
                <c:pt idx="14">
                  <c:v>37200</c:v>
                </c:pt>
                <c:pt idx="15">
                  <c:v>37410</c:v>
                </c:pt>
                <c:pt idx="16">
                  <c:v>37438</c:v>
                </c:pt>
                <c:pt idx="17">
                  <c:v>37470</c:v>
                </c:pt>
                <c:pt idx="18">
                  <c:v>37502</c:v>
                </c:pt>
                <c:pt idx="19">
                  <c:v>37529</c:v>
                </c:pt>
                <c:pt idx="20">
                  <c:v>37712</c:v>
                </c:pt>
                <c:pt idx="21">
                  <c:v>37739</c:v>
                </c:pt>
                <c:pt idx="22">
                  <c:v>37802</c:v>
                </c:pt>
                <c:pt idx="23">
                  <c:v>37837</c:v>
                </c:pt>
                <c:pt idx="24">
                  <c:v>37866</c:v>
                </c:pt>
                <c:pt idx="25">
                  <c:v>37900</c:v>
                </c:pt>
                <c:pt idx="26">
                  <c:v>38075</c:v>
                </c:pt>
                <c:pt idx="27">
                  <c:v>38104</c:v>
                </c:pt>
                <c:pt idx="28">
                  <c:v>38139</c:v>
                </c:pt>
                <c:pt idx="29">
                  <c:v>38174</c:v>
                </c:pt>
                <c:pt idx="30">
                  <c:v>38201</c:v>
                </c:pt>
                <c:pt idx="31">
                  <c:v>38237</c:v>
                </c:pt>
                <c:pt idx="32">
                  <c:v>38264</c:v>
                </c:pt>
                <c:pt idx="33">
                  <c:v>38411</c:v>
                </c:pt>
                <c:pt idx="34">
                  <c:v>38446</c:v>
                </c:pt>
                <c:pt idx="35">
                  <c:v>38474</c:v>
                </c:pt>
                <c:pt idx="36">
                  <c:v>38503</c:v>
                </c:pt>
                <c:pt idx="37">
                  <c:v>38538</c:v>
                </c:pt>
                <c:pt idx="38">
                  <c:v>38558</c:v>
                </c:pt>
                <c:pt idx="39">
                  <c:v>38601</c:v>
                </c:pt>
                <c:pt idx="40">
                  <c:v>38628</c:v>
                </c:pt>
                <c:pt idx="41">
                  <c:v>38656</c:v>
                </c:pt>
                <c:pt idx="42">
                  <c:v>38782</c:v>
                </c:pt>
                <c:pt idx="43">
                  <c:v>38810</c:v>
                </c:pt>
                <c:pt idx="44">
                  <c:v>38838</c:v>
                </c:pt>
                <c:pt idx="45">
                  <c:v>38873</c:v>
                </c:pt>
                <c:pt idx="46">
                  <c:v>38910</c:v>
                </c:pt>
                <c:pt idx="47">
                  <c:v>38950</c:v>
                </c:pt>
                <c:pt idx="48">
                  <c:v>38965</c:v>
                </c:pt>
                <c:pt idx="49">
                  <c:v>38992</c:v>
                </c:pt>
                <c:pt idx="50">
                  <c:v>39041</c:v>
                </c:pt>
                <c:pt idx="51">
                  <c:v>39174</c:v>
                </c:pt>
                <c:pt idx="52">
                  <c:v>39202</c:v>
                </c:pt>
                <c:pt idx="53">
                  <c:v>39231</c:v>
                </c:pt>
                <c:pt idx="54">
                  <c:v>39265</c:v>
                </c:pt>
                <c:pt idx="55">
                  <c:v>39293</c:v>
                </c:pt>
                <c:pt idx="56">
                  <c:v>39330</c:v>
                </c:pt>
                <c:pt idx="57">
                  <c:v>39356</c:v>
                </c:pt>
                <c:pt idx="58">
                  <c:v>39391</c:v>
                </c:pt>
                <c:pt idx="59">
                  <c:v>39573</c:v>
                </c:pt>
                <c:pt idx="60">
                  <c:v>39601</c:v>
                </c:pt>
                <c:pt idx="61">
                  <c:v>39631</c:v>
                </c:pt>
                <c:pt idx="62">
                  <c:v>39664</c:v>
                </c:pt>
                <c:pt idx="63">
                  <c:v>39693</c:v>
                </c:pt>
                <c:pt idx="64">
                  <c:v>39727</c:v>
                </c:pt>
                <c:pt idx="65">
                  <c:v>39911</c:v>
                </c:pt>
                <c:pt idx="66">
                  <c:v>39937</c:v>
                </c:pt>
                <c:pt idx="67">
                  <c:v>39965</c:v>
                </c:pt>
                <c:pt idx="68">
                  <c:v>40000</c:v>
                </c:pt>
                <c:pt idx="69">
                  <c:v>40028</c:v>
                </c:pt>
                <c:pt idx="70">
                  <c:v>40064</c:v>
                </c:pt>
                <c:pt idx="71">
                  <c:v>40091</c:v>
                </c:pt>
                <c:pt idx="72">
                  <c:v>40119</c:v>
                </c:pt>
                <c:pt idx="73">
                  <c:v>40275</c:v>
                </c:pt>
                <c:pt idx="74">
                  <c:v>40309</c:v>
                </c:pt>
                <c:pt idx="75">
                  <c:v>40330</c:v>
                </c:pt>
                <c:pt idx="76">
                  <c:v>40344</c:v>
                </c:pt>
                <c:pt idx="77">
                  <c:v>40365</c:v>
                </c:pt>
                <c:pt idx="78">
                  <c:v>40394</c:v>
                </c:pt>
                <c:pt idx="79">
                  <c:v>40434</c:v>
                </c:pt>
                <c:pt idx="80">
                  <c:v>40455</c:v>
                </c:pt>
                <c:pt idx="81">
                  <c:v>40483</c:v>
                </c:pt>
                <c:pt idx="82">
                  <c:v>40602</c:v>
                </c:pt>
                <c:pt idx="83">
                  <c:v>40638</c:v>
                </c:pt>
                <c:pt idx="84">
                  <c:v>40665</c:v>
                </c:pt>
                <c:pt idx="85">
                  <c:v>40694</c:v>
                </c:pt>
                <c:pt idx="86">
                  <c:v>40750</c:v>
                </c:pt>
                <c:pt idx="87">
                  <c:v>40756</c:v>
                </c:pt>
                <c:pt idx="88">
                  <c:v>40766</c:v>
                </c:pt>
                <c:pt idx="89">
                  <c:v>40784</c:v>
                </c:pt>
                <c:pt idx="90">
                  <c:v>40819</c:v>
                </c:pt>
                <c:pt idx="91">
                  <c:v>40833</c:v>
                </c:pt>
                <c:pt idx="92">
                  <c:v>40847</c:v>
                </c:pt>
                <c:pt idx="93">
                  <c:v>40973</c:v>
                </c:pt>
                <c:pt idx="94">
                  <c:v>41003</c:v>
                </c:pt>
                <c:pt idx="95">
                  <c:v>41029</c:v>
                </c:pt>
                <c:pt idx="96">
                  <c:v>41058</c:v>
                </c:pt>
                <c:pt idx="97">
                  <c:v>41092</c:v>
                </c:pt>
                <c:pt idx="98">
                  <c:v>41120</c:v>
                </c:pt>
                <c:pt idx="99">
                  <c:v>41157</c:v>
                </c:pt>
                <c:pt idx="100">
                  <c:v>41183</c:v>
                </c:pt>
                <c:pt idx="101">
                  <c:v>41211</c:v>
                </c:pt>
                <c:pt idx="102">
                  <c:v>41365</c:v>
                </c:pt>
                <c:pt idx="103">
                  <c:v>41401</c:v>
                </c:pt>
                <c:pt idx="104">
                  <c:v>41428</c:v>
                </c:pt>
                <c:pt idx="105">
                  <c:v>41456</c:v>
                </c:pt>
                <c:pt idx="106">
                  <c:v>41491</c:v>
                </c:pt>
                <c:pt idx="107">
                  <c:v>41520</c:v>
                </c:pt>
                <c:pt idx="108">
                  <c:v>41534</c:v>
                </c:pt>
                <c:pt idx="109">
                  <c:v>41555</c:v>
                </c:pt>
                <c:pt idx="110">
                  <c:v>41583</c:v>
                </c:pt>
                <c:pt idx="111">
                  <c:v>41611</c:v>
                </c:pt>
                <c:pt idx="112">
                  <c:v>41656</c:v>
                </c:pt>
                <c:pt idx="113">
                  <c:v>41694</c:v>
                </c:pt>
              </c:numCache>
            </c:numRef>
          </c:cat>
          <c:val>
            <c:numRef>
              <c:f>Sheet1!$G$1566:$G$1679</c:f>
              <c:numCache>
                <c:formatCode>General</c:formatCode>
                <c:ptCount val="114"/>
                <c:pt idx="0">
                  <c:v>2.72</c:v>
                </c:pt>
                <c:pt idx="1">
                  <c:v>4.5</c:v>
                </c:pt>
                <c:pt idx="2">
                  <c:v>2.4899999999999998</c:v>
                </c:pt>
                <c:pt idx="3">
                  <c:v>2.13</c:v>
                </c:pt>
                <c:pt idx="4">
                  <c:v>3.67</c:v>
                </c:pt>
                <c:pt idx="5">
                  <c:v>6.1599999999999975</c:v>
                </c:pt>
                <c:pt idx="6">
                  <c:v>4.38</c:v>
                </c:pt>
                <c:pt idx="7">
                  <c:v>0.71000000000000063</c:v>
                </c:pt>
                <c:pt idx="8">
                  <c:v>4.03</c:v>
                </c:pt>
                <c:pt idx="9">
                  <c:v>1.78</c:v>
                </c:pt>
                <c:pt idx="10">
                  <c:v>1.07</c:v>
                </c:pt>
                <c:pt idx="11">
                  <c:v>2.7600000000000002</c:v>
                </c:pt>
                <c:pt idx="12">
                  <c:v>7.7</c:v>
                </c:pt>
                <c:pt idx="13">
                  <c:v>3.55</c:v>
                </c:pt>
                <c:pt idx="14">
                  <c:v>2.25</c:v>
                </c:pt>
                <c:pt idx="15">
                  <c:v>2.6</c:v>
                </c:pt>
                <c:pt idx="16">
                  <c:v>3.55</c:v>
                </c:pt>
                <c:pt idx="17">
                  <c:v>4.4000000000000004</c:v>
                </c:pt>
                <c:pt idx="18">
                  <c:v>6.04</c:v>
                </c:pt>
                <c:pt idx="19">
                  <c:v>6.63</c:v>
                </c:pt>
                <c:pt idx="20">
                  <c:v>2.25</c:v>
                </c:pt>
                <c:pt idx="21">
                  <c:v>1.25</c:v>
                </c:pt>
                <c:pt idx="22">
                  <c:v>3.79</c:v>
                </c:pt>
                <c:pt idx="23">
                  <c:v>3.08</c:v>
                </c:pt>
                <c:pt idx="24">
                  <c:v>6.3599999999999985</c:v>
                </c:pt>
                <c:pt idx="25">
                  <c:v>5.92</c:v>
                </c:pt>
                <c:pt idx="26">
                  <c:v>2.5159999999999987</c:v>
                </c:pt>
                <c:pt idx="27">
                  <c:v>1.0660000000000001</c:v>
                </c:pt>
                <c:pt idx="28">
                  <c:v>3.0779999999999998</c:v>
                </c:pt>
                <c:pt idx="29">
                  <c:v>2.3679999999999999</c:v>
                </c:pt>
                <c:pt idx="30">
                  <c:v>4.1439999999999975</c:v>
                </c:pt>
                <c:pt idx="31">
                  <c:v>4.1869999999999985</c:v>
                </c:pt>
                <c:pt idx="32">
                  <c:v>6.3936000000000002</c:v>
                </c:pt>
                <c:pt idx="33">
                  <c:v>3.32</c:v>
                </c:pt>
                <c:pt idx="34">
                  <c:v>2.84</c:v>
                </c:pt>
                <c:pt idx="35">
                  <c:v>2.4899999999999998</c:v>
                </c:pt>
                <c:pt idx="36">
                  <c:v>6.01</c:v>
                </c:pt>
                <c:pt idx="37">
                  <c:v>4.5199999999999996</c:v>
                </c:pt>
                <c:pt idx="38">
                  <c:v>5.8015999999999996</c:v>
                </c:pt>
                <c:pt idx="39">
                  <c:v>5.8</c:v>
                </c:pt>
                <c:pt idx="40">
                  <c:v>5.56</c:v>
                </c:pt>
                <c:pt idx="41">
                  <c:v>3.9899999999999998</c:v>
                </c:pt>
                <c:pt idx="42">
                  <c:v>1.54</c:v>
                </c:pt>
                <c:pt idx="43">
                  <c:v>3.48</c:v>
                </c:pt>
                <c:pt idx="44">
                  <c:v>1.8900000000000001</c:v>
                </c:pt>
                <c:pt idx="45">
                  <c:v>2.0099999999999998</c:v>
                </c:pt>
                <c:pt idx="46">
                  <c:v>5.33</c:v>
                </c:pt>
                <c:pt idx="47">
                  <c:v>5.98</c:v>
                </c:pt>
                <c:pt idx="48">
                  <c:v>5.21</c:v>
                </c:pt>
                <c:pt idx="49">
                  <c:v>6.75</c:v>
                </c:pt>
                <c:pt idx="50">
                  <c:v>3.08</c:v>
                </c:pt>
                <c:pt idx="51">
                  <c:v>2.3699999999999997</c:v>
                </c:pt>
                <c:pt idx="52">
                  <c:v>1.3</c:v>
                </c:pt>
                <c:pt idx="53">
                  <c:v>1.8900000000000001</c:v>
                </c:pt>
                <c:pt idx="54">
                  <c:v>0.59</c:v>
                </c:pt>
                <c:pt idx="55">
                  <c:v>2.72</c:v>
                </c:pt>
                <c:pt idx="56">
                  <c:v>10.42</c:v>
                </c:pt>
                <c:pt idx="57">
                  <c:v>5.58</c:v>
                </c:pt>
                <c:pt idx="58">
                  <c:v>4.91</c:v>
                </c:pt>
                <c:pt idx="59">
                  <c:v>1.78</c:v>
                </c:pt>
                <c:pt idx="60">
                  <c:v>1.78</c:v>
                </c:pt>
                <c:pt idx="61">
                  <c:v>1.6600000000000001</c:v>
                </c:pt>
                <c:pt idx="62">
                  <c:v>5.33</c:v>
                </c:pt>
                <c:pt idx="63">
                  <c:v>3.67</c:v>
                </c:pt>
                <c:pt idx="64">
                  <c:v>5.26</c:v>
                </c:pt>
                <c:pt idx="65">
                  <c:v>1.8900000000000001</c:v>
                </c:pt>
                <c:pt idx="66">
                  <c:v>1.07</c:v>
                </c:pt>
                <c:pt idx="67">
                  <c:v>1.9700000000000026</c:v>
                </c:pt>
                <c:pt idx="68">
                  <c:v>2.84</c:v>
                </c:pt>
                <c:pt idx="69">
                  <c:v>3.4299999999999997</c:v>
                </c:pt>
                <c:pt idx="70">
                  <c:v>3.79</c:v>
                </c:pt>
                <c:pt idx="71">
                  <c:v>9.4700000000000006</c:v>
                </c:pt>
                <c:pt idx="72">
                  <c:v>4.03</c:v>
                </c:pt>
                <c:pt idx="73">
                  <c:v>5.13</c:v>
                </c:pt>
                <c:pt idx="74">
                  <c:v>6.63</c:v>
                </c:pt>
                <c:pt idx="75">
                  <c:v>2.13</c:v>
                </c:pt>
                <c:pt idx="76">
                  <c:v>1.1800000000000026</c:v>
                </c:pt>
                <c:pt idx="77">
                  <c:v>3.11</c:v>
                </c:pt>
                <c:pt idx="78">
                  <c:v>6.79</c:v>
                </c:pt>
                <c:pt idx="79">
                  <c:v>6.51</c:v>
                </c:pt>
                <c:pt idx="80">
                  <c:v>4.74</c:v>
                </c:pt>
                <c:pt idx="81">
                  <c:v>4.8899999999999997</c:v>
                </c:pt>
                <c:pt idx="82">
                  <c:v>2.66</c:v>
                </c:pt>
                <c:pt idx="83">
                  <c:v>3.3899999999999997</c:v>
                </c:pt>
                <c:pt idx="84">
                  <c:v>1.36</c:v>
                </c:pt>
                <c:pt idx="85">
                  <c:v>1.01</c:v>
                </c:pt>
                <c:pt idx="86">
                  <c:v>2.4299999999999997</c:v>
                </c:pt>
                <c:pt idx="87">
                  <c:v>3.52</c:v>
                </c:pt>
                <c:pt idx="88">
                  <c:v>4.29</c:v>
                </c:pt>
                <c:pt idx="89">
                  <c:v>7.8599999999999985</c:v>
                </c:pt>
                <c:pt idx="90">
                  <c:v>3.86</c:v>
                </c:pt>
                <c:pt idx="91">
                  <c:v>4.8899999999999997</c:v>
                </c:pt>
                <c:pt idx="92">
                  <c:v>4.01</c:v>
                </c:pt>
                <c:pt idx="93">
                  <c:v>2.2000000000000002</c:v>
                </c:pt>
                <c:pt idx="94">
                  <c:v>4.0000000000000022E-2</c:v>
                </c:pt>
                <c:pt idx="95">
                  <c:v>1.49</c:v>
                </c:pt>
                <c:pt idx="96">
                  <c:v>1.9800000000000029</c:v>
                </c:pt>
                <c:pt idx="97">
                  <c:v>2.4899999999999998</c:v>
                </c:pt>
                <c:pt idx="98">
                  <c:v>3.4499999999999997</c:v>
                </c:pt>
                <c:pt idx="99">
                  <c:v>8.620000000000001</c:v>
                </c:pt>
                <c:pt idx="100">
                  <c:v>6.85</c:v>
                </c:pt>
                <c:pt idx="101">
                  <c:v>6.73</c:v>
                </c:pt>
                <c:pt idx="102">
                  <c:v>2.8889999999999998</c:v>
                </c:pt>
                <c:pt idx="103">
                  <c:v>0.71000000000000063</c:v>
                </c:pt>
                <c:pt idx="104">
                  <c:v>2.13</c:v>
                </c:pt>
                <c:pt idx="105">
                  <c:v>2.0699999999999998</c:v>
                </c:pt>
                <c:pt idx="106">
                  <c:v>4.03</c:v>
                </c:pt>
                <c:pt idx="107">
                  <c:v>5.01</c:v>
                </c:pt>
                <c:pt idx="108">
                  <c:v>8.8000000000000007</c:v>
                </c:pt>
                <c:pt idx="109">
                  <c:v>25.03</c:v>
                </c:pt>
                <c:pt idx="110">
                  <c:v>13.81</c:v>
                </c:pt>
                <c:pt idx="111">
                  <c:v>10.66</c:v>
                </c:pt>
                <c:pt idx="112">
                  <c:v>9.11</c:v>
                </c:pt>
                <c:pt idx="113">
                  <c:v>6.63</c:v>
                </c:pt>
              </c:numCache>
            </c:numRef>
          </c:val>
        </c:ser>
        <c:marker val="1"/>
        <c:axId val="81898880"/>
        <c:axId val="81911168"/>
      </c:lineChart>
      <c:dateAx>
        <c:axId val="81898880"/>
        <c:scaling>
          <c:orientation val="minMax"/>
          <c:max val="41730"/>
          <c:min val="36526"/>
        </c:scaling>
        <c:axPos val="b"/>
        <c:numFmt formatCode="yyyy" sourceLinked="0"/>
        <c:tickLblPos val="nextTo"/>
        <c:spPr>
          <a:ln>
            <a:solidFill>
              <a:schemeClr val="bg2"/>
            </a:solidFill>
          </a:ln>
        </c:spPr>
        <c:txPr>
          <a:bodyPr rot="-5400000" vert="horz"/>
          <a:lstStyle/>
          <a:p>
            <a:pPr>
              <a:defRPr sz="2400" b="1" i="0" baseline="0">
                <a:solidFill>
                  <a:schemeClr val="tx1">
                    <a:lumMod val="95000"/>
                  </a:schemeClr>
                </a:solidFill>
              </a:defRPr>
            </a:pPr>
            <a:endParaRPr lang="en-US"/>
          </a:p>
        </c:txPr>
        <c:crossAx val="81911168"/>
        <c:crosses val="autoZero"/>
        <c:auto val="1"/>
        <c:lblOffset val="100"/>
      </c:dateAx>
      <c:valAx>
        <c:axId val="81911168"/>
        <c:scaling>
          <c:orientation val="minMax"/>
          <c:max val="30"/>
          <c:min val="0"/>
        </c:scaling>
        <c:axPos val="l"/>
        <c:majorGridlines>
          <c:spPr>
            <a:ln>
              <a:solidFill>
                <a:schemeClr val="tx1">
                  <a:lumMod val="95000"/>
                </a:schemeClr>
              </a:solidFill>
            </a:ln>
          </c:spPr>
        </c:majorGridlines>
        <c:numFmt formatCode="0" sourceLinked="0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2400" b="1" i="0" baseline="0">
                <a:solidFill>
                  <a:schemeClr val="tx1">
                    <a:lumMod val="95000"/>
                  </a:schemeClr>
                </a:solidFill>
              </a:defRPr>
            </a:pPr>
            <a:endParaRPr lang="en-US"/>
          </a:p>
        </c:txPr>
        <c:crossAx val="81898880"/>
        <c:crosses val="autoZero"/>
        <c:crossBetween val="between"/>
        <c:majorUnit val="5"/>
      </c:valAx>
      <c:spPr>
        <a:solidFill>
          <a:schemeClr val="accent1"/>
        </a:solidFill>
      </c:spPr>
    </c:plotArea>
    <c:plotVisOnly val="1"/>
  </c:chart>
  <c:spPr>
    <a:noFill/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886986001749856"/>
          <c:y val="6.6588789888106112E-2"/>
          <c:w val="0.76590977690288953"/>
          <c:h val="0.63123152369111912"/>
        </c:manualLayout>
      </c:layout>
      <c:lineChart>
        <c:grouping val="standard"/>
        <c:ser>
          <c:idx val="0"/>
          <c:order val="0"/>
          <c:spPr>
            <a:ln w="50800">
              <a:solidFill>
                <a:schemeClr val="bg2"/>
              </a:solidFill>
            </a:ln>
          </c:spPr>
          <c:marker>
            <c:symbol val="diamond"/>
            <c:size val="8"/>
            <c:spPr>
              <a:solidFill>
                <a:srgbClr val="FF0000"/>
              </a:solidFill>
            </c:spPr>
          </c:marker>
          <c:cat>
            <c:numRef>
              <c:f>'SDTP-NO3'!$C$828:$C$940</c:f>
              <c:numCache>
                <c:formatCode>m/d/yy;@</c:formatCode>
                <c:ptCount val="113"/>
                <c:pt idx="0">
                  <c:v>36591</c:v>
                </c:pt>
                <c:pt idx="1">
                  <c:v>36648</c:v>
                </c:pt>
                <c:pt idx="2">
                  <c:v>36682</c:v>
                </c:pt>
                <c:pt idx="3">
                  <c:v>36712</c:v>
                </c:pt>
                <c:pt idx="4">
                  <c:v>36739</c:v>
                </c:pt>
                <c:pt idx="5">
                  <c:v>36774</c:v>
                </c:pt>
                <c:pt idx="6">
                  <c:v>36801</c:v>
                </c:pt>
                <c:pt idx="7">
                  <c:v>36984</c:v>
                </c:pt>
                <c:pt idx="8">
                  <c:v>37047</c:v>
                </c:pt>
                <c:pt idx="9">
                  <c:v>37071</c:v>
                </c:pt>
                <c:pt idx="10">
                  <c:v>37109</c:v>
                </c:pt>
                <c:pt idx="11">
                  <c:v>37138</c:v>
                </c:pt>
                <c:pt idx="12">
                  <c:v>37165</c:v>
                </c:pt>
                <c:pt idx="13">
                  <c:v>37200</c:v>
                </c:pt>
                <c:pt idx="14">
                  <c:v>37382</c:v>
                </c:pt>
                <c:pt idx="15">
                  <c:v>37410</c:v>
                </c:pt>
                <c:pt idx="16">
                  <c:v>37438</c:v>
                </c:pt>
                <c:pt idx="17">
                  <c:v>37470</c:v>
                </c:pt>
                <c:pt idx="18">
                  <c:v>37502</c:v>
                </c:pt>
                <c:pt idx="19">
                  <c:v>37529</c:v>
                </c:pt>
                <c:pt idx="20">
                  <c:v>37712</c:v>
                </c:pt>
                <c:pt idx="21">
                  <c:v>37739</c:v>
                </c:pt>
                <c:pt idx="22">
                  <c:v>37774</c:v>
                </c:pt>
                <c:pt idx="23">
                  <c:v>37802</c:v>
                </c:pt>
                <c:pt idx="24">
                  <c:v>37837</c:v>
                </c:pt>
                <c:pt idx="25">
                  <c:v>37866</c:v>
                </c:pt>
                <c:pt idx="26">
                  <c:v>37900</c:v>
                </c:pt>
                <c:pt idx="27">
                  <c:v>38075</c:v>
                </c:pt>
                <c:pt idx="28">
                  <c:v>38104</c:v>
                </c:pt>
                <c:pt idx="29">
                  <c:v>38139</c:v>
                </c:pt>
                <c:pt idx="30">
                  <c:v>38174</c:v>
                </c:pt>
                <c:pt idx="31">
                  <c:v>38201</c:v>
                </c:pt>
                <c:pt idx="32">
                  <c:v>38237</c:v>
                </c:pt>
                <c:pt idx="33">
                  <c:v>38264</c:v>
                </c:pt>
                <c:pt idx="34">
                  <c:v>38411</c:v>
                </c:pt>
                <c:pt idx="35">
                  <c:v>38446</c:v>
                </c:pt>
                <c:pt idx="36">
                  <c:v>38474</c:v>
                </c:pt>
                <c:pt idx="37">
                  <c:v>38503</c:v>
                </c:pt>
                <c:pt idx="38">
                  <c:v>38538</c:v>
                </c:pt>
                <c:pt idx="39">
                  <c:v>38558</c:v>
                </c:pt>
                <c:pt idx="40">
                  <c:v>38601</c:v>
                </c:pt>
                <c:pt idx="41">
                  <c:v>38628</c:v>
                </c:pt>
                <c:pt idx="42">
                  <c:v>38656</c:v>
                </c:pt>
                <c:pt idx="43">
                  <c:v>38782</c:v>
                </c:pt>
                <c:pt idx="44">
                  <c:v>38810</c:v>
                </c:pt>
                <c:pt idx="45">
                  <c:v>38838</c:v>
                </c:pt>
                <c:pt idx="46">
                  <c:v>38873</c:v>
                </c:pt>
                <c:pt idx="47">
                  <c:v>38910</c:v>
                </c:pt>
                <c:pt idx="48">
                  <c:v>38950</c:v>
                </c:pt>
                <c:pt idx="49">
                  <c:v>38965</c:v>
                </c:pt>
                <c:pt idx="50">
                  <c:v>38992</c:v>
                </c:pt>
                <c:pt idx="51">
                  <c:v>39041</c:v>
                </c:pt>
                <c:pt idx="52">
                  <c:v>39174</c:v>
                </c:pt>
                <c:pt idx="53">
                  <c:v>39202</c:v>
                </c:pt>
                <c:pt idx="54">
                  <c:v>39231</c:v>
                </c:pt>
                <c:pt idx="55">
                  <c:v>39265</c:v>
                </c:pt>
                <c:pt idx="56">
                  <c:v>39293</c:v>
                </c:pt>
                <c:pt idx="57">
                  <c:v>39330</c:v>
                </c:pt>
                <c:pt idx="58">
                  <c:v>39356</c:v>
                </c:pt>
                <c:pt idx="59">
                  <c:v>39391</c:v>
                </c:pt>
                <c:pt idx="60">
                  <c:v>39540</c:v>
                </c:pt>
                <c:pt idx="61">
                  <c:v>39573</c:v>
                </c:pt>
                <c:pt idx="62">
                  <c:v>39601</c:v>
                </c:pt>
                <c:pt idx="63">
                  <c:v>39631</c:v>
                </c:pt>
                <c:pt idx="64">
                  <c:v>39664</c:v>
                </c:pt>
                <c:pt idx="65">
                  <c:v>39693</c:v>
                </c:pt>
                <c:pt idx="66">
                  <c:v>39727</c:v>
                </c:pt>
                <c:pt idx="67">
                  <c:v>39755</c:v>
                </c:pt>
                <c:pt idx="68">
                  <c:v>39911</c:v>
                </c:pt>
                <c:pt idx="69">
                  <c:v>39965</c:v>
                </c:pt>
                <c:pt idx="70">
                  <c:v>40000</c:v>
                </c:pt>
                <c:pt idx="71">
                  <c:v>40028</c:v>
                </c:pt>
                <c:pt idx="72">
                  <c:v>40064</c:v>
                </c:pt>
                <c:pt idx="73">
                  <c:v>40091</c:v>
                </c:pt>
                <c:pt idx="74">
                  <c:v>40119</c:v>
                </c:pt>
                <c:pt idx="75">
                  <c:v>40275</c:v>
                </c:pt>
                <c:pt idx="76">
                  <c:v>40309</c:v>
                </c:pt>
                <c:pt idx="77">
                  <c:v>40330</c:v>
                </c:pt>
                <c:pt idx="78">
                  <c:v>40365</c:v>
                </c:pt>
                <c:pt idx="79">
                  <c:v>40394</c:v>
                </c:pt>
                <c:pt idx="80">
                  <c:v>40434</c:v>
                </c:pt>
                <c:pt idx="81">
                  <c:v>40455</c:v>
                </c:pt>
                <c:pt idx="82">
                  <c:v>40483</c:v>
                </c:pt>
                <c:pt idx="83">
                  <c:v>40602</c:v>
                </c:pt>
                <c:pt idx="84">
                  <c:v>40665</c:v>
                </c:pt>
                <c:pt idx="85">
                  <c:v>40694</c:v>
                </c:pt>
                <c:pt idx="86">
                  <c:v>40729</c:v>
                </c:pt>
                <c:pt idx="87">
                  <c:v>40756</c:v>
                </c:pt>
                <c:pt idx="88">
                  <c:v>40784</c:v>
                </c:pt>
                <c:pt idx="89">
                  <c:v>40819</c:v>
                </c:pt>
                <c:pt idx="90">
                  <c:v>40833</c:v>
                </c:pt>
                <c:pt idx="91">
                  <c:v>40847</c:v>
                </c:pt>
                <c:pt idx="92">
                  <c:v>40973</c:v>
                </c:pt>
                <c:pt idx="93">
                  <c:v>41003</c:v>
                </c:pt>
                <c:pt idx="94">
                  <c:v>41029</c:v>
                </c:pt>
                <c:pt idx="95">
                  <c:v>41058</c:v>
                </c:pt>
                <c:pt idx="96">
                  <c:v>41092</c:v>
                </c:pt>
                <c:pt idx="97">
                  <c:v>41120</c:v>
                </c:pt>
                <c:pt idx="98">
                  <c:v>41157</c:v>
                </c:pt>
                <c:pt idx="99">
                  <c:v>41183</c:v>
                </c:pt>
                <c:pt idx="100">
                  <c:v>41211</c:v>
                </c:pt>
                <c:pt idx="101">
                  <c:v>41365</c:v>
                </c:pt>
                <c:pt idx="102">
                  <c:v>41401</c:v>
                </c:pt>
                <c:pt idx="103">
                  <c:v>41428</c:v>
                </c:pt>
                <c:pt idx="104">
                  <c:v>41456</c:v>
                </c:pt>
                <c:pt idx="105">
                  <c:v>41491</c:v>
                </c:pt>
                <c:pt idx="106">
                  <c:v>41520</c:v>
                </c:pt>
                <c:pt idx="107">
                  <c:v>41534</c:v>
                </c:pt>
                <c:pt idx="108">
                  <c:v>41555</c:v>
                </c:pt>
                <c:pt idx="109">
                  <c:v>41583</c:v>
                </c:pt>
                <c:pt idx="110">
                  <c:v>41611</c:v>
                </c:pt>
                <c:pt idx="111">
                  <c:v>41656</c:v>
                </c:pt>
                <c:pt idx="112">
                  <c:v>41694</c:v>
                </c:pt>
              </c:numCache>
            </c:numRef>
          </c:cat>
          <c:val>
            <c:numRef>
              <c:f>'SDTP-NO3'!$G$828:$G$940</c:f>
              <c:numCache>
                <c:formatCode>General</c:formatCode>
                <c:ptCount val="113"/>
                <c:pt idx="0">
                  <c:v>15.747999999999999</c:v>
                </c:pt>
                <c:pt idx="1">
                  <c:v>12.923</c:v>
                </c:pt>
                <c:pt idx="2">
                  <c:v>16.100999999999999</c:v>
                </c:pt>
                <c:pt idx="3">
                  <c:v>20.690999999999999</c:v>
                </c:pt>
                <c:pt idx="4">
                  <c:v>19.984999999999989</c:v>
                </c:pt>
                <c:pt idx="5">
                  <c:v>25.63400000000005</c:v>
                </c:pt>
                <c:pt idx="6">
                  <c:v>28.811000000000035</c:v>
                </c:pt>
                <c:pt idx="7">
                  <c:v>21.75</c:v>
                </c:pt>
                <c:pt idx="8">
                  <c:v>8.6864000000000008</c:v>
                </c:pt>
                <c:pt idx="9">
                  <c:v>11.511000000000001</c:v>
                </c:pt>
                <c:pt idx="10">
                  <c:v>17.866</c:v>
                </c:pt>
                <c:pt idx="11">
                  <c:v>35.873000000000005</c:v>
                </c:pt>
                <c:pt idx="12">
                  <c:v>22.103000000000005</c:v>
                </c:pt>
                <c:pt idx="13">
                  <c:v>24.221</c:v>
                </c:pt>
                <c:pt idx="14">
                  <c:v>13.629</c:v>
                </c:pt>
                <c:pt idx="15">
                  <c:v>13.629</c:v>
                </c:pt>
                <c:pt idx="16">
                  <c:v>8.3334000000000028</c:v>
                </c:pt>
                <c:pt idx="17">
                  <c:v>11.158000000000001</c:v>
                </c:pt>
                <c:pt idx="18">
                  <c:v>15.747999999999999</c:v>
                </c:pt>
                <c:pt idx="19">
                  <c:v>21.044</c:v>
                </c:pt>
                <c:pt idx="20">
                  <c:v>12.217000000000001</c:v>
                </c:pt>
                <c:pt idx="21">
                  <c:v>9.7456000000000014</c:v>
                </c:pt>
                <c:pt idx="22">
                  <c:v>4.4496000000000118</c:v>
                </c:pt>
                <c:pt idx="23">
                  <c:v>7.9803000000000024</c:v>
                </c:pt>
                <c:pt idx="24">
                  <c:v>10.099</c:v>
                </c:pt>
                <c:pt idx="25">
                  <c:v>14.336</c:v>
                </c:pt>
                <c:pt idx="26">
                  <c:v>13.629</c:v>
                </c:pt>
                <c:pt idx="27">
                  <c:v>15.042</c:v>
                </c:pt>
                <c:pt idx="28">
                  <c:v>11.511000000000001</c:v>
                </c:pt>
                <c:pt idx="29">
                  <c:v>22.456</c:v>
                </c:pt>
                <c:pt idx="30">
                  <c:v>10.805000000000021</c:v>
                </c:pt>
                <c:pt idx="31">
                  <c:v>12.57</c:v>
                </c:pt>
                <c:pt idx="32">
                  <c:v>12.57</c:v>
                </c:pt>
                <c:pt idx="33">
                  <c:v>10.805000000000021</c:v>
                </c:pt>
                <c:pt idx="34">
                  <c:v>9.7456000000000014</c:v>
                </c:pt>
                <c:pt idx="35">
                  <c:v>9.7456000000000014</c:v>
                </c:pt>
                <c:pt idx="36">
                  <c:v>7.9803000000000024</c:v>
                </c:pt>
                <c:pt idx="37">
                  <c:v>10.452000000000025</c:v>
                </c:pt>
                <c:pt idx="38">
                  <c:v>9.7456000000000014</c:v>
                </c:pt>
                <c:pt idx="39">
                  <c:v>10.805000000000021</c:v>
                </c:pt>
                <c:pt idx="40">
                  <c:v>18.219000000000001</c:v>
                </c:pt>
                <c:pt idx="41">
                  <c:v>13.276</c:v>
                </c:pt>
                <c:pt idx="42">
                  <c:v>12.217000000000001</c:v>
                </c:pt>
                <c:pt idx="43">
                  <c:v>9.3926000000000229</c:v>
                </c:pt>
                <c:pt idx="44">
                  <c:v>13.629</c:v>
                </c:pt>
                <c:pt idx="45">
                  <c:v>10.805000000000021</c:v>
                </c:pt>
                <c:pt idx="46">
                  <c:v>10.805000000000021</c:v>
                </c:pt>
                <c:pt idx="47">
                  <c:v>11.158000000000001</c:v>
                </c:pt>
                <c:pt idx="48">
                  <c:v>14.689</c:v>
                </c:pt>
                <c:pt idx="49">
                  <c:v>13.276</c:v>
                </c:pt>
                <c:pt idx="50">
                  <c:v>15.042</c:v>
                </c:pt>
                <c:pt idx="51">
                  <c:v>10.452000000000025</c:v>
                </c:pt>
                <c:pt idx="52">
                  <c:v>10.099</c:v>
                </c:pt>
                <c:pt idx="53">
                  <c:v>6.9211</c:v>
                </c:pt>
                <c:pt idx="54">
                  <c:v>5.8618999999999986</c:v>
                </c:pt>
                <c:pt idx="55">
                  <c:v>5.1557999999999975</c:v>
                </c:pt>
                <c:pt idx="56">
                  <c:v>11.864000000000004</c:v>
                </c:pt>
                <c:pt idx="57">
                  <c:v>20.338000000000001</c:v>
                </c:pt>
                <c:pt idx="58">
                  <c:v>2.6842999999999999</c:v>
                </c:pt>
                <c:pt idx="59">
                  <c:v>12.214</c:v>
                </c:pt>
                <c:pt idx="60">
                  <c:v>9.3926000000000229</c:v>
                </c:pt>
                <c:pt idx="61">
                  <c:v>13.982000000000006</c:v>
                </c:pt>
                <c:pt idx="62">
                  <c:v>7.2742000000000004</c:v>
                </c:pt>
                <c:pt idx="63">
                  <c:v>12.217000000000001</c:v>
                </c:pt>
                <c:pt idx="64">
                  <c:v>15.042</c:v>
                </c:pt>
                <c:pt idx="65">
                  <c:v>23.515000000000001</c:v>
                </c:pt>
                <c:pt idx="66">
                  <c:v>19.277999999999999</c:v>
                </c:pt>
                <c:pt idx="67">
                  <c:v>12.923</c:v>
                </c:pt>
                <c:pt idx="68">
                  <c:v>10.450000000000006</c:v>
                </c:pt>
                <c:pt idx="69">
                  <c:v>12.92</c:v>
                </c:pt>
                <c:pt idx="70">
                  <c:v>8.6864000000000008</c:v>
                </c:pt>
                <c:pt idx="71">
                  <c:v>12.92</c:v>
                </c:pt>
                <c:pt idx="72">
                  <c:v>16.454000000000001</c:v>
                </c:pt>
                <c:pt idx="73">
                  <c:v>21.75</c:v>
                </c:pt>
                <c:pt idx="74">
                  <c:v>12.923</c:v>
                </c:pt>
                <c:pt idx="75">
                  <c:v>19.797000000000001</c:v>
                </c:pt>
                <c:pt idx="76">
                  <c:v>20.149000000000001</c:v>
                </c:pt>
                <c:pt idx="77">
                  <c:v>12.419</c:v>
                </c:pt>
                <c:pt idx="78">
                  <c:v>7.5</c:v>
                </c:pt>
                <c:pt idx="79">
                  <c:v>13.473000000000004</c:v>
                </c:pt>
                <c:pt idx="80">
                  <c:v>14.878</c:v>
                </c:pt>
                <c:pt idx="81">
                  <c:v>16.283999999999953</c:v>
                </c:pt>
                <c:pt idx="82">
                  <c:v>8.2027000000000001</c:v>
                </c:pt>
                <c:pt idx="83">
                  <c:v>18.45</c:v>
                </c:pt>
                <c:pt idx="84">
                  <c:v>19</c:v>
                </c:pt>
                <c:pt idx="85">
                  <c:v>21.05</c:v>
                </c:pt>
                <c:pt idx="86">
                  <c:v>15.99</c:v>
                </c:pt>
                <c:pt idx="87">
                  <c:v>19.600000000000001</c:v>
                </c:pt>
                <c:pt idx="88">
                  <c:v>28.75</c:v>
                </c:pt>
                <c:pt idx="89">
                  <c:v>18.399999999999999</c:v>
                </c:pt>
                <c:pt idx="90">
                  <c:v>30.01</c:v>
                </c:pt>
                <c:pt idx="91">
                  <c:v>25.36</c:v>
                </c:pt>
                <c:pt idx="92">
                  <c:v>28.8</c:v>
                </c:pt>
                <c:pt idx="93">
                  <c:v>13.71</c:v>
                </c:pt>
                <c:pt idx="94">
                  <c:v>14.18</c:v>
                </c:pt>
                <c:pt idx="95">
                  <c:v>24.91</c:v>
                </c:pt>
                <c:pt idx="96">
                  <c:v>20.23</c:v>
                </c:pt>
                <c:pt idx="97">
                  <c:v>21.03</c:v>
                </c:pt>
                <c:pt idx="98">
                  <c:v>32.78</c:v>
                </c:pt>
                <c:pt idx="99">
                  <c:v>26.09</c:v>
                </c:pt>
                <c:pt idx="100">
                  <c:v>33.480000000000004</c:v>
                </c:pt>
                <c:pt idx="101">
                  <c:v>21.97</c:v>
                </c:pt>
                <c:pt idx="102">
                  <c:v>10.210000000000001</c:v>
                </c:pt>
                <c:pt idx="103">
                  <c:v>18.059999999999999</c:v>
                </c:pt>
                <c:pt idx="104">
                  <c:v>16.239999999999988</c:v>
                </c:pt>
                <c:pt idx="105">
                  <c:v>24.27</c:v>
                </c:pt>
                <c:pt idx="106">
                  <c:v>22.79</c:v>
                </c:pt>
                <c:pt idx="107">
                  <c:v>100.36</c:v>
                </c:pt>
                <c:pt idx="108">
                  <c:v>83.09</c:v>
                </c:pt>
                <c:pt idx="109">
                  <c:v>49.93</c:v>
                </c:pt>
                <c:pt idx="110">
                  <c:v>47.35</c:v>
                </c:pt>
                <c:pt idx="111">
                  <c:v>27.47</c:v>
                </c:pt>
                <c:pt idx="112">
                  <c:v>41.57</c:v>
                </c:pt>
              </c:numCache>
            </c:numRef>
          </c:val>
        </c:ser>
        <c:marker val="1"/>
        <c:axId val="82856192"/>
        <c:axId val="83084032"/>
      </c:lineChart>
      <c:dateAx>
        <c:axId val="82856192"/>
        <c:scaling>
          <c:orientation val="minMax"/>
          <c:max val="41730"/>
          <c:min val="36526"/>
        </c:scaling>
        <c:axPos val="b"/>
        <c:numFmt formatCode="yyyy" sourceLinked="0"/>
        <c:tickLblPos val="nextTo"/>
        <c:spPr>
          <a:ln>
            <a:solidFill>
              <a:schemeClr val="bg2"/>
            </a:solidFill>
          </a:ln>
        </c:spPr>
        <c:txPr>
          <a:bodyPr rot="-5400000" vert="horz"/>
          <a:lstStyle/>
          <a:p>
            <a:pPr>
              <a:defRPr sz="2400" b="1" i="0" baseline="0">
                <a:solidFill>
                  <a:schemeClr val="tx1">
                    <a:lumMod val="95000"/>
                  </a:schemeClr>
                </a:solidFill>
              </a:defRPr>
            </a:pPr>
            <a:endParaRPr lang="en-US"/>
          </a:p>
        </c:txPr>
        <c:crossAx val="83084032"/>
        <c:crosses val="autoZero"/>
        <c:auto val="1"/>
        <c:lblOffset val="100"/>
      </c:dateAx>
      <c:valAx>
        <c:axId val="83084032"/>
        <c:scaling>
          <c:orientation val="minMax"/>
          <c:max val="110"/>
          <c:min val="0"/>
        </c:scaling>
        <c:axPos val="l"/>
        <c:majorGridlines>
          <c:spPr>
            <a:ln>
              <a:solidFill>
                <a:schemeClr val="tx1">
                  <a:lumMod val="95000"/>
                </a:schemeClr>
              </a:solidFill>
            </a:ln>
          </c:spPr>
        </c:majorGridlines>
        <c:numFmt formatCode="0" sourceLinked="0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2400" b="1" i="0" baseline="0">
                <a:solidFill>
                  <a:schemeClr val="tx1">
                    <a:lumMod val="95000"/>
                  </a:schemeClr>
                </a:solidFill>
              </a:defRPr>
            </a:pPr>
            <a:endParaRPr lang="en-US"/>
          </a:p>
        </c:txPr>
        <c:crossAx val="82856192"/>
        <c:crosses val="autoZero"/>
        <c:crossBetween val="between"/>
        <c:majorUnit val="20"/>
      </c:valAx>
      <c:spPr>
        <a:solidFill>
          <a:schemeClr val="accent1"/>
        </a:solidFill>
      </c:spPr>
    </c:plotArea>
    <c:plotVisOnly val="1"/>
  </c:chart>
  <c:spPr>
    <a:noFill/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219488188976417"/>
          <c:y val="4.1350151954689884E-2"/>
          <c:w val="0.79091797900262306"/>
          <c:h val="0.65298064304462111"/>
        </c:manualLayout>
      </c:layout>
      <c:lineChart>
        <c:grouping val="standard"/>
        <c:ser>
          <c:idx val="0"/>
          <c:order val="0"/>
          <c:spPr>
            <a:ln w="50800">
              <a:solidFill>
                <a:schemeClr val="bg2"/>
              </a:solidFill>
            </a:ln>
          </c:spPr>
          <c:marker>
            <c:symbol val="diamond"/>
            <c:size val="8"/>
            <c:spPr>
              <a:solidFill>
                <a:srgbClr val="FF0000"/>
              </a:solidFill>
            </c:spPr>
          </c:marker>
          <c:cat>
            <c:numRef>
              <c:f>'SDTP-NO3'!$C$449:$C$561</c:f>
              <c:numCache>
                <c:formatCode>m/d/yy;@</c:formatCode>
                <c:ptCount val="113"/>
                <c:pt idx="0">
                  <c:v>36682</c:v>
                </c:pt>
                <c:pt idx="1">
                  <c:v>36712</c:v>
                </c:pt>
                <c:pt idx="2">
                  <c:v>36739</c:v>
                </c:pt>
                <c:pt idx="3">
                  <c:v>36774</c:v>
                </c:pt>
                <c:pt idx="4">
                  <c:v>36801</c:v>
                </c:pt>
                <c:pt idx="5">
                  <c:v>36984</c:v>
                </c:pt>
                <c:pt idx="6">
                  <c:v>37012</c:v>
                </c:pt>
                <c:pt idx="7">
                  <c:v>37047</c:v>
                </c:pt>
                <c:pt idx="8">
                  <c:v>37071</c:v>
                </c:pt>
                <c:pt idx="9">
                  <c:v>37109</c:v>
                </c:pt>
                <c:pt idx="10">
                  <c:v>37138</c:v>
                </c:pt>
                <c:pt idx="11">
                  <c:v>37165</c:v>
                </c:pt>
                <c:pt idx="12">
                  <c:v>37200</c:v>
                </c:pt>
                <c:pt idx="13">
                  <c:v>37382</c:v>
                </c:pt>
                <c:pt idx="14">
                  <c:v>37410</c:v>
                </c:pt>
                <c:pt idx="15">
                  <c:v>37438</c:v>
                </c:pt>
                <c:pt idx="16">
                  <c:v>37470</c:v>
                </c:pt>
                <c:pt idx="17">
                  <c:v>37502</c:v>
                </c:pt>
                <c:pt idx="18">
                  <c:v>37529</c:v>
                </c:pt>
                <c:pt idx="19">
                  <c:v>37712</c:v>
                </c:pt>
                <c:pt idx="20">
                  <c:v>37739</c:v>
                </c:pt>
                <c:pt idx="21">
                  <c:v>37774</c:v>
                </c:pt>
                <c:pt idx="22">
                  <c:v>37802</c:v>
                </c:pt>
                <c:pt idx="23">
                  <c:v>37837</c:v>
                </c:pt>
                <c:pt idx="24">
                  <c:v>37866</c:v>
                </c:pt>
                <c:pt idx="25">
                  <c:v>37900</c:v>
                </c:pt>
                <c:pt idx="26">
                  <c:v>38075</c:v>
                </c:pt>
                <c:pt idx="27">
                  <c:v>38104</c:v>
                </c:pt>
                <c:pt idx="28">
                  <c:v>38139</c:v>
                </c:pt>
                <c:pt idx="29">
                  <c:v>38174</c:v>
                </c:pt>
                <c:pt idx="30">
                  <c:v>38201</c:v>
                </c:pt>
                <c:pt idx="31">
                  <c:v>38237</c:v>
                </c:pt>
                <c:pt idx="32">
                  <c:v>38264</c:v>
                </c:pt>
                <c:pt idx="33">
                  <c:v>38411</c:v>
                </c:pt>
                <c:pt idx="34">
                  <c:v>38446</c:v>
                </c:pt>
                <c:pt idx="35">
                  <c:v>38474</c:v>
                </c:pt>
                <c:pt idx="36">
                  <c:v>38503</c:v>
                </c:pt>
                <c:pt idx="37">
                  <c:v>38538</c:v>
                </c:pt>
                <c:pt idx="38">
                  <c:v>38558</c:v>
                </c:pt>
                <c:pt idx="39">
                  <c:v>38601</c:v>
                </c:pt>
                <c:pt idx="40">
                  <c:v>38628</c:v>
                </c:pt>
                <c:pt idx="41">
                  <c:v>38656</c:v>
                </c:pt>
                <c:pt idx="42">
                  <c:v>38782</c:v>
                </c:pt>
                <c:pt idx="43">
                  <c:v>38810</c:v>
                </c:pt>
                <c:pt idx="44">
                  <c:v>38838</c:v>
                </c:pt>
                <c:pt idx="45">
                  <c:v>38873</c:v>
                </c:pt>
                <c:pt idx="46">
                  <c:v>38910</c:v>
                </c:pt>
                <c:pt idx="47">
                  <c:v>38950</c:v>
                </c:pt>
                <c:pt idx="48">
                  <c:v>38965</c:v>
                </c:pt>
                <c:pt idx="49">
                  <c:v>38992</c:v>
                </c:pt>
                <c:pt idx="50">
                  <c:v>39041</c:v>
                </c:pt>
                <c:pt idx="51">
                  <c:v>39174</c:v>
                </c:pt>
                <c:pt idx="52">
                  <c:v>39202</c:v>
                </c:pt>
                <c:pt idx="53">
                  <c:v>39231</c:v>
                </c:pt>
                <c:pt idx="54">
                  <c:v>39265</c:v>
                </c:pt>
                <c:pt idx="55">
                  <c:v>39293</c:v>
                </c:pt>
                <c:pt idx="56">
                  <c:v>39330</c:v>
                </c:pt>
                <c:pt idx="57">
                  <c:v>39356</c:v>
                </c:pt>
                <c:pt idx="58">
                  <c:v>39391</c:v>
                </c:pt>
                <c:pt idx="59">
                  <c:v>39540</c:v>
                </c:pt>
                <c:pt idx="60">
                  <c:v>39573</c:v>
                </c:pt>
                <c:pt idx="61">
                  <c:v>39601</c:v>
                </c:pt>
                <c:pt idx="62">
                  <c:v>39631</c:v>
                </c:pt>
                <c:pt idx="63">
                  <c:v>39664</c:v>
                </c:pt>
                <c:pt idx="64">
                  <c:v>39693</c:v>
                </c:pt>
                <c:pt idx="65">
                  <c:v>39727</c:v>
                </c:pt>
                <c:pt idx="66">
                  <c:v>39755</c:v>
                </c:pt>
                <c:pt idx="67">
                  <c:v>39911</c:v>
                </c:pt>
                <c:pt idx="68">
                  <c:v>39965</c:v>
                </c:pt>
                <c:pt idx="69">
                  <c:v>40000</c:v>
                </c:pt>
                <c:pt idx="70">
                  <c:v>40028</c:v>
                </c:pt>
                <c:pt idx="71">
                  <c:v>40064</c:v>
                </c:pt>
                <c:pt idx="72">
                  <c:v>40091</c:v>
                </c:pt>
                <c:pt idx="73">
                  <c:v>40119</c:v>
                </c:pt>
                <c:pt idx="74">
                  <c:v>40275</c:v>
                </c:pt>
                <c:pt idx="75">
                  <c:v>40309</c:v>
                </c:pt>
                <c:pt idx="76">
                  <c:v>40330</c:v>
                </c:pt>
                <c:pt idx="77">
                  <c:v>40365</c:v>
                </c:pt>
                <c:pt idx="78">
                  <c:v>40394</c:v>
                </c:pt>
                <c:pt idx="79">
                  <c:v>40434</c:v>
                </c:pt>
                <c:pt idx="80">
                  <c:v>40455</c:v>
                </c:pt>
                <c:pt idx="81">
                  <c:v>40483</c:v>
                </c:pt>
                <c:pt idx="82">
                  <c:v>40602</c:v>
                </c:pt>
                <c:pt idx="83">
                  <c:v>40638</c:v>
                </c:pt>
                <c:pt idx="84">
                  <c:v>40665</c:v>
                </c:pt>
                <c:pt idx="85">
                  <c:v>40694</c:v>
                </c:pt>
                <c:pt idx="86">
                  <c:v>40729</c:v>
                </c:pt>
                <c:pt idx="87">
                  <c:v>40756</c:v>
                </c:pt>
                <c:pt idx="88">
                  <c:v>40784</c:v>
                </c:pt>
                <c:pt idx="89">
                  <c:v>40819</c:v>
                </c:pt>
                <c:pt idx="90">
                  <c:v>40833</c:v>
                </c:pt>
                <c:pt idx="91">
                  <c:v>40847</c:v>
                </c:pt>
                <c:pt idx="92">
                  <c:v>40973</c:v>
                </c:pt>
                <c:pt idx="93">
                  <c:v>41003</c:v>
                </c:pt>
                <c:pt idx="94">
                  <c:v>41029</c:v>
                </c:pt>
                <c:pt idx="95">
                  <c:v>41058</c:v>
                </c:pt>
                <c:pt idx="96">
                  <c:v>41092</c:v>
                </c:pt>
                <c:pt idx="97">
                  <c:v>41120</c:v>
                </c:pt>
                <c:pt idx="98">
                  <c:v>41157</c:v>
                </c:pt>
                <c:pt idx="99">
                  <c:v>41183</c:v>
                </c:pt>
                <c:pt idx="100">
                  <c:v>41211</c:v>
                </c:pt>
                <c:pt idx="101">
                  <c:v>41365</c:v>
                </c:pt>
                <c:pt idx="102">
                  <c:v>41401</c:v>
                </c:pt>
                <c:pt idx="103">
                  <c:v>41428</c:v>
                </c:pt>
                <c:pt idx="104">
                  <c:v>41456</c:v>
                </c:pt>
                <c:pt idx="105">
                  <c:v>41491</c:v>
                </c:pt>
                <c:pt idx="106">
                  <c:v>41520</c:v>
                </c:pt>
                <c:pt idx="107">
                  <c:v>41534</c:v>
                </c:pt>
                <c:pt idx="108">
                  <c:v>41555</c:v>
                </c:pt>
                <c:pt idx="109">
                  <c:v>41583</c:v>
                </c:pt>
                <c:pt idx="110">
                  <c:v>41611</c:v>
                </c:pt>
                <c:pt idx="111">
                  <c:v>41656</c:v>
                </c:pt>
                <c:pt idx="112">
                  <c:v>41694</c:v>
                </c:pt>
              </c:numCache>
            </c:numRef>
          </c:cat>
          <c:val>
            <c:numRef>
              <c:f>'SDTP-NO3'!$G$449:$G$561</c:f>
              <c:numCache>
                <c:formatCode>General</c:formatCode>
                <c:ptCount val="113"/>
                <c:pt idx="0">
                  <c:v>5.1557999999999975</c:v>
                </c:pt>
                <c:pt idx="1">
                  <c:v>7.2742000000000004</c:v>
                </c:pt>
                <c:pt idx="2">
                  <c:v>5.1557999999999975</c:v>
                </c:pt>
                <c:pt idx="3">
                  <c:v>7.2742000000000004</c:v>
                </c:pt>
                <c:pt idx="4">
                  <c:v>8.6864000000000008</c:v>
                </c:pt>
                <c:pt idx="5">
                  <c:v>4.8026999999999997</c:v>
                </c:pt>
                <c:pt idx="6">
                  <c:v>5.1557999999999975</c:v>
                </c:pt>
                <c:pt idx="7">
                  <c:v>2.3311999999999977</c:v>
                </c:pt>
                <c:pt idx="8">
                  <c:v>5.1557999999999975</c:v>
                </c:pt>
                <c:pt idx="9">
                  <c:v>4.0965999999999996</c:v>
                </c:pt>
                <c:pt idx="10">
                  <c:v>7.2742000000000004</c:v>
                </c:pt>
                <c:pt idx="11">
                  <c:v>8.6864000000000008</c:v>
                </c:pt>
                <c:pt idx="12">
                  <c:v>7.6271999999999869</c:v>
                </c:pt>
                <c:pt idx="13">
                  <c:v>4.8026999999999997</c:v>
                </c:pt>
                <c:pt idx="14">
                  <c:v>4.4496000000000118</c:v>
                </c:pt>
                <c:pt idx="15">
                  <c:v>3.3903999999999987</c:v>
                </c:pt>
                <c:pt idx="16">
                  <c:v>4.4496000000000118</c:v>
                </c:pt>
                <c:pt idx="17">
                  <c:v>6.2149999999999945</c:v>
                </c:pt>
                <c:pt idx="18">
                  <c:v>5.5087999999999999</c:v>
                </c:pt>
                <c:pt idx="19">
                  <c:v>4.4496000000000118</c:v>
                </c:pt>
                <c:pt idx="20">
                  <c:v>2.6842999999999999</c:v>
                </c:pt>
                <c:pt idx="21">
                  <c:v>3.0373999999999999</c:v>
                </c:pt>
                <c:pt idx="22">
                  <c:v>3.7435000000000058</c:v>
                </c:pt>
                <c:pt idx="23">
                  <c:v>4.0965999999999996</c:v>
                </c:pt>
                <c:pt idx="24">
                  <c:v>3.3903999999999987</c:v>
                </c:pt>
                <c:pt idx="25">
                  <c:v>4.0965999999999996</c:v>
                </c:pt>
                <c:pt idx="26">
                  <c:v>4.4496000000000118</c:v>
                </c:pt>
                <c:pt idx="27">
                  <c:v>4.0965999999999996</c:v>
                </c:pt>
                <c:pt idx="28">
                  <c:v>4.4496000000000118</c:v>
                </c:pt>
                <c:pt idx="29">
                  <c:v>4.0965999999999996</c:v>
                </c:pt>
                <c:pt idx="30">
                  <c:v>4.0965999999999996</c:v>
                </c:pt>
                <c:pt idx="31">
                  <c:v>4.4496000000000118</c:v>
                </c:pt>
                <c:pt idx="32">
                  <c:v>3.7435000000000058</c:v>
                </c:pt>
                <c:pt idx="33">
                  <c:v>3.0373999999999999</c:v>
                </c:pt>
                <c:pt idx="34">
                  <c:v>3.7435000000000058</c:v>
                </c:pt>
                <c:pt idx="35">
                  <c:v>3.3903999999999987</c:v>
                </c:pt>
                <c:pt idx="36">
                  <c:v>3.0373999999999999</c:v>
                </c:pt>
                <c:pt idx="37">
                  <c:v>3.3903999999999987</c:v>
                </c:pt>
                <c:pt idx="38">
                  <c:v>8.6864000000000008</c:v>
                </c:pt>
                <c:pt idx="39">
                  <c:v>4.0965999999999996</c:v>
                </c:pt>
                <c:pt idx="40">
                  <c:v>3.3903999999999987</c:v>
                </c:pt>
                <c:pt idx="41">
                  <c:v>4.0965999999999996</c:v>
                </c:pt>
                <c:pt idx="42">
                  <c:v>4.0965999999999996</c:v>
                </c:pt>
                <c:pt idx="43">
                  <c:v>4.8026999999999997</c:v>
                </c:pt>
                <c:pt idx="44">
                  <c:v>4.8026999999999997</c:v>
                </c:pt>
                <c:pt idx="45">
                  <c:v>4.8026999999999997</c:v>
                </c:pt>
                <c:pt idx="46">
                  <c:v>3.7435000000000058</c:v>
                </c:pt>
                <c:pt idx="47">
                  <c:v>4.0965999999999996</c:v>
                </c:pt>
                <c:pt idx="48">
                  <c:v>3.7435000000000058</c:v>
                </c:pt>
                <c:pt idx="49">
                  <c:v>4.0965999999999996</c:v>
                </c:pt>
                <c:pt idx="50">
                  <c:v>3.7435000000000058</c:v>
                </c:pt>
                <c:pt idx="51">
                  <c:v>3.3903999999999987</c:v>
                </c:pt>
                <c:pt idx="52">
                  <c:v>3.3903999999999987</c:v>
                </c:pt>
                <c:pt idx="53">
                  <c:v>2.6842999999999999</c:v>
                </c:pt>
                <c:pt idx="54">
                  <c:v>3.0373999999999999</c:v>
                </c:pt>
                <c:pt idx="55">
                  <c:v>3.7435000000000058</c:v>
                </c:pt>
                <c:pt idx="56">
                  <c:v>4.4496000000000118</c:v>
                </c:pt>
                <c:pt idx="57">
                  <c:v>9.7456000000000014</c:v>
                </c:pt>
                <c:pt idx="58">
                  <c:v>4.0965999999999996</c:v>
                </c:pt>
                <c:pt idx="59">
                  <c:v>4.4496000000000118</c:v>
                </c:pt>
                <c:pt idx="60">
                  <c:v>6.5679999999999881</c:v>
                </c:pt>
                <c:pt idx="61">
                  <c:v>4.0965999999999996</c:v>
                </c:pt>
                <c:pt idx="62">
                  <c:v>4.8026999999999997</c:v>
                </c:pt>
                <c:pt idx="63">
                  <c:v>4.8026999999999997</c:v>
                </c:pt>
                <c:pt idx="64">
                  <c:v>4.4496000000000118</c:v>
                </c:pt>
                <c:pt idx="65">
                  <c:v>4.0965999999999996</c:v>
                </c:pt>
                <c:pt idx="66">
                  <c:v>3.7435000000000058</c:v>
                </c:pt>
                <c:pt idx="67">
                  <c:v>8.33</c:v>
                </c:pt>
                <c:pt idx="68">
                  <c:v>6.22</c:v>
                </c:pt>
                <c:pt idx="69">
                  <c:v>1.272</c:v>
                </c:pt>
                <c:pt idx="70">
                  <c:v>4.45</c:v>
                </c:pt>
                <c:pt idx="71">
                  <c:v>3.3903999999999987</c:v>
                </c:pt>
                <c:pt idx="72">
                  <c:v>5.5</c:v>
                </c:pt>
                <c:pt idx="73">
                  <c:v>4.4496000000000118</c:v>
                </c:pt>
                <c:pt idx="74">
                  <c:v>9.2568000000000001</c:v>
                </c:pt>
                <c:pt idx="75">
                  <c:v>5.7431999999999999</c:v>
                </c:pt>
                <c:pt idx="76">
                  <c:v>4.3377999999999997</c:v>
                </c:pt>
                <c:pt idx="77">
                  <c:v>2.9299999999999997</c:v>
                </c:pt>
                <c:pt idx="78">
                  <c:v>4.3377999999999997</c:v>
                </c:pt>
                <c:pt idx="79">
                  <c:v>4.3377999999999997</c:v>
                </c:pt>
                <c:pt idx="80">
                  <c:v>3.6351</c:v>
                </c:pt>
                <c:pt idx="81">
                  <c:v>2.5811000000000002</c:v>
                </c:pt>
                <c:pt idx="82">
                  <c:v>3.8</c:v>
                </c:pt>
                <c:pt idx="83">
                  <c:v>5.38</c:v>
                </c:pt>
                <c:pt idx="84">
                  <c:v>4.46</c:v>
                </c:pt>
                <c:pt idx="85">
                  <c:v>4.76</c:v>
                </c:pt>
                <c:pt idx="86">
                  <c:v>4.9400000000000004</c:v>
                </c:pt>
                <c:pt idx="87">
                  <c:v>7.33</c:v>
                </c:pt>
                <c:pt idx="88">
                  <c:v>4.9800000000000004</c:v>
                </c:pt>
                <c:pt idx="89">
                  <c:v>4.6199999999999966</c:v>
                </c:pt>
                <c:pt idx="90">
                  <c:v>5.85</c:v>
                </c:pt>
                <c:pt idx="91">
                  <c:v>6.8599999999999985</c:v>
                </c:pt>
                <c:pt idx="92">
                  <c:v>4.72</c:v>
                </c:pt>
                <c:pt idx="93">
                  <c:v>6.03</c:v>
                </c:pt>
                <c:pt idx="94">
                  <c:v>5.81</c:v>
                </c:pt>
                <c:pt idx="95">
                  <c:v>6.1099999999999985</c:v>
                </c:pt>
                <c:pt idx="96">
                  <c:v>5.9</c:v>
                </c:pt>
                <c:pt idx="97">
                  <c:v>6.01</c:v>
                </c:pt>
                <c:pt idx="98">
                  <c:v>5.25</c:v>
                </c:pt>
                <c:pt idx="99">
                  <c:v>6.2700000000000014</c:v>
                </c:pt>
                <c:pt idx="100">
                  <c:v>5.0599999999999996</c:v>
                </c:pt>
                <c:pt idx="101">
                  <c:v>4.1899999999999995</c:v>
                </c:pt>
                <c:pt idx="102">
                  <c:v>4.5599999999999996</c:v>
                </c:pt>
                <c:pt idx="103">
                  <c:v>3.4899999999999998</c:v>
                </c:pt>
                <c:pt idx="104">
                  <c:v>4.8899999999999997</c:v>
                </c:pt>
                <c:pt idx="105">
                  <c:v>4.8499999999999996</c:v>
                </c:pt>
                <c:pt idx="106">
                  <c:v>4.84</c:v>
                </c:pt>
                <c:pt idx="107">
                  <c:v>29.419999999999987</c:v>
                </c:pt>
                <c:pt idx="108">
                  <c:v>24.06</c:v>
                </c:pt>
                <c:pt idx="109">
                  <c:v>8.3500000000000068</c:v>
                </c:pt>
                <c:pt idx="110">
                  <c:v>10.02</c:v>
                </c:pt>
                <c:pt idx="111">
                  <c:v>6.57</c:v>
                </c:pt>
                <c:pt idx="112">
                  <c:v>11.46</c:v>
                </c:pt>
              </c:numCache>
            </c:numRef>
          </c:val>
        </c:ser>
        <c:marker val="1"/>
        <c:axId val="83096704"/>
        <c:axId val="83438208"/>
      </c:lineChart>
      <c:dateAx>
        <c:axId val="83096704"/>
        <c:scaling>
          <c:orientation val="minMax"/>
          <c:max val="41730"/>
          <c:min val="36526"/>
        </c:scaling>
        <c:axPos val="b"/>
        <c:numFmt formatCode="yyyy" sourceLinked="0"/>
        <c:tickLblPos val="nextTo"/>
        <c:spPr>
          <a:ln>
            <a:solidFill>
              <a:schemeClr val="bg2"/>
            </a:solidFill>
          </a:ln>
        </c:spPr>
        <c:txPr>
          <a:bodyPr rot="-5400000" vert="horz"/>
          <a:lstStyle/>
          <a:p>
            <a:pPr>
              <a:defRPr sz="2400" b="1" i="0" baseline="0">
                <a:solidFill>
                  <a:schemeClr val="tx1">
                    <a:lumMod val="95000"/>
                  </a:schemeClr>
                </a:solidFill>
              </a:defRPr>
            </a:pPr>
            <a:endParaRPr lang="en-US"/>
          </a:p>
        </c:txPr>
        <c:crossAx val="83438208"/>
        <c:crosses val="autoZero"/>
        <c:auto val="1"/>
        <c:lblOffset val="100"/>
      </c:dateAx>
      <c:valAx>
        <c:axId val="83438208"/>
        <c:scaling>
          <c:orientation val="minMax"/>
        </c:scaling>
        <c:axPos val="l"/>
        <c:majorGridlines>
          <c:spPr>
            <a:ln>
              <a:solidFill>
                <a:schemeClr val="tx1">
                  <a:lumMod val="95000"/>
                </a:schemeClr>
              </a:solidFill>
            </a:ln>
          </c:spPr>
        </c:majorGridlines>
        <c:numFmt formatCode="0" sourceLinked="0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2400" b="1" i="0" baseline="0">
                <a:solidFill>
                  <a:schemeClr val="tx1">
                    <a:lumMod val="95000"/>
                  </a:schemeClr>
                </a:solidFill>
              </a:defRPr>
            </a:pPr>
            <a:endParaRPr lang="en-US"/>
          </a:p>
        </c:txPr>
        <c:crossAx val="83096704"/>
        <c:crosses val="autoZero"/>
        <c:crossBetween val="between"/>
      </c:valAx>
      <c:spPr>
        <a:solidFill>
          <a:schemeClr val="accent1"/>
        </a:solidFill>
      </c:spPr>
    </c:plotArea>
    <c:plotVisOnly val="1"/>
  </c:chart>
  <c:spPr>
    <a:noFill/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564555993000872"/>
          <c:y val="5.2611371213733431E-2"/>
          <c:w val="0.77413385826771663"/>
          <c:h val="0.64684968433000212"/>
        </c:manualLayout>
      </c:layout>
      <c:lineChart>
        <c:grouping val="standard"/>
        <c:ser>
          <c:idx val="0"/>
          <c:order val="0"/>
          <c:spPr>
            <a:ln w="50800">
              <a:solidFill>
                <a:schemeClr val="bg2"/>
              </a:solidFill>
            </a:ln>
          </c:spPr>
          <c:marker>
            <c:symbol val="diamond"/>
            <c:size val="8"/>
            <c:spPr>
              <a:solidFill>
                <a:srgbClr val="FF0000"/>
              </a:solidFill>
            </c:spPr>
          </c:marker>
          <c:cat>
            <c:numRef>
              <c:f>'SDTP-NO3'!$C$173:$C$277</c:f>
              <c:numCache>
                <c:formatCode>m/d/yy;@</c:formatCode>
                <c:ptCount val="105"/>
                <c:pt idx="0">
                  <c:v>36648</c:v>
                </c:pt>
                <c:pt idx="1">
                  <c:v>36682</c:v>
                </c:pt>
                <c:pt idx="2">
                  <c:v>36712</c:v>
                </c:pt>
                <c:pt idx="3">
                  <c:v>36739</c:v>
                </c:pt>
                <c:pt idx="4">
                  <c:v>36774</c:v>
                </c:pt>
                <c:pt idx="5">
                  <c:v>36801</c:v>
                </c:pt>
                <c:pt idx="6">
                  <c:v>36984</c:v>
                </c:pt>
                <c:pt idx="7">
                  <c:v>37012</c:v>
                </c:pt>
                <c:pt idx="8">
                  <c:v>37047</c:v>
                </c:pt>
                <c:pt idx="9">
                  <c:v>37071</c:v>
                </c:pt>
                <c:pt idx="10">
                  <c:v>37109</c:v>
                </c:pt>
                <c:pt idx="11">
                  <c:v>37138</c:v>
                </c:pt>
                <c:pt idx="12">
                  <c:v>37200</c:v>
                </c:pt>
                <c:pt idx="13">
                  <c:v>37382</c:v>
                </c:pt>
                <c:pt idx="14">
                  <c:v>37410</c:v>
                </c:pt>
                <c:pt idx="15">
                  <c:v>37438</c:v>
                </c:pt>
                <c:pt idx="16">
                  <c:v>37470</c:v>
                </c:pt>
                <c:pt idx="17">
                  <c:v>37502</c:v>
                </c:pt>
                <c:pt idx="18">
                  <c:v>37529</c:v>
                </c:pt>
                <c:pt idx="19">
                  <c:v>37739</c:v>
                </c:pt>
                <c:pt idx="20">
                  <c:v>37866</c:v>
                </c:pt>
                <c:pt idx="21">
                  <c:v>37900</c:v>
                </c:pt>
                <c:pt idx="22">
                  <c:v>38075</c:v>
                </c:pt>
                <c:pt idx="23">
                  <c:v>38104</c:v>
                </c:pt>
                <c:pt idx="24">
                  <c:v>38174</c:v>
                </c:pt>
                <c:pt idx="25">
                  <c:v>38201</c:v>
                </c:pt>
                <c:pt idx="26">
                  <c:v>38237</c:v>
                </c:pt>
                <c:pt idx="27">
                  <c:v>38264</c:v>
                </c:pt>
                <c:pt idx="28">
                  <c:v>38446</c:v>
                </c:pt>
                <c:pt idx="29">
                  <c:v>38474</c:v>
                </c:pt>
                <c:pt idx="30">
                  <c:v>38503</c:v>
                </c:pt>
                <c:pt idx="31">
                  <c:v>38538</c:v>
                </c:pt>
                <c:pt idx="32">
                  <c:v>38558</c:v>
                </c:pt>
                <c:pt idx="33">
                  <c:v>38601</c:v>
                </c:pt>
                <c:pt idx="34">
                  <c:v>38656</c:v>
                </c:pt>
                <c:pt idx="35">
                  <c:v>38782</c:v>
                </c:pt>
                <c:pt idx="36">
                  <c:v>38810</c:v>
                </c:pt>
                <c:pt idx="37">
                  <c:v>38838</c:v>
                </c:pt>
                <c:pt idx="38">
                  <c:v>38873</c:v>
                </c:pt>
                <c:pt idx="39">
                  <c:v>38910</c:v>
                </c:pt>
                <c:pt idx="40">
                  <c:v>38950</c:v>
                </c:pt>
                <c:pt idx="41">
                  <c:v>38965</c:v>
                </c:pt>
                <c:pt idx="42">
                  <c:v>39041</c:v>
                </c:pt>
                <c:pt idx="43">
                  <c:v>39174</c:v>
                </c:pt>
                <c:pt idx="44">
                  <c:v>39202</c:v>
                </c:pt>
                <c:pt idx="45">
                  <c:v>39231</c:v>
                </c:pt>
                <c:pt idx="46">
                  <c:v>39265</c:v>
                </c:pt>
                <c:pt idx="47">
                  <c:v>39293</c:v>
                </c:pt>
                <c:pt idx="48">
                  <c:v>39330</c:v>
                </c:pt>
                <c:pt idx="49">
                  <c:v>39356</c:v>
                </c:pt>
                <c:pt idx="50">
                  <c:v>39391</c:v>
                </c:pt>
                <c:pt idx="51">
                  <c:v>39540</c:v>
                </c:pt>
                <c:pt idx="52">
                  <c:v>39573</c:v>
                </c:pt>
                <c:pt idx="53">
                  <c:v>39601</c:v>
                </c:pt>
                <c:pt idx="54">
                  <c:v>39631</c:v>
                </c:pt>
                <c:pt idx="55">
                  <c:v>39664</c:v>
                </c:pt>
                <c:pt idx="56">
                  <c:v>39693</c:v>
                </c:pt>
                <c:pt idx="57">
                  <c:v>39727</c:v>
                </c:pt>
                <c:pt idx="58">
                  <c:v>39755</c:v>
                </c:pt>
                <c:pt idx="59">
                  <c:v>39911</c:v>
                </c:pt>
                <c:pt idx="60">
                  <c:v>39937</c:v>
                </c:pt>
                <c:pt idx="61">
                  <c:v>39965</c:v>
                </c:pt>
                <c:pt idx="62">
                  <c:v>40000</c:v>
                </c:pt>
                <c:pt idx="63">
                  <c:v>40028</c:v>
                </c:pt>
                <c:pt idx="64">
                  <c:v>40064</c:v>
                </c:pt>
                <c:pt idx="65">
                  <c:v>40091</c:v>
                </c:pt>
                <c:pt idx="66">
                  <c:v>40119</c:v>
                </c:pt>
                <c:pt idx="67">
                  <c:v>40275</c:v>
                </c:pt>
                <c:pt idx="68">
                  <c:v>40309</c:v>
                </c:pt>
                <c:pt idx="69">
                  <c:v>40330</c:v>
                </c:pt>
                <c:pt idx="70">
                  <c:v>40365</c:v>
                </c:pt>
                <c:pt idx="71">
                  <c:v>40394</c:v>
                </c:pt>
                <c:pt idx="72">
                  <c:v>40434</c:v>
                </c:pt>
                <c:pt idx="73">
                  <c:v>40455</c:v>
                </c:pt>
                <c:pt idx="74">
                  <c:v>40483</c:v>
                </c:pt>
                <c:pt idx="75">
                  <c:v>40602</c:v>
                </c:pt>
                <c:pt idx="76">
                  <c:v>40638</c:v>
                </c:pt>
                <c:pt idx="77">
                  <c:v>40665</c:v>
                </c:pt>
                <c:pt idx="78">
                  <c:v>40694</c:v>
                </c:pt>
                <c:pt idx="79">
                  <c:v>40729</c:v>
                </c:pt>
                <c:pt idx="80">
                  <c:v>40756</c:v>
                </c:pt>
                <c:pt idx="81">
                  <c:v>40784</c:v>
                </c:pt>
                <c:pt idx="82">
                  <c:v>40819</c:v>
                </c:pt>
                <c:pt idx="83">
                  <c:v>40847</c:v>
                </c:pt>
                <c:pt idx="84">
                  <c:v>40973</c:v>
                </c:pt>
                <c:pt idx="85">
                  <c:v>41003</c:v>
                </c:pt>
                <c:pt idx="86">
                  <c:v>41029</c:v>
                </c:pt>
                <c:pt idx="87">
                  <c:v>41058</c:v>
                </c:pt>
                <c:pt idx="88">
                  <c:v>41092</c:v>
                </c:pt>
                <c:pt idx="89">
                  <c:v>41120</c:v>
                </c:pt>
                <c:pt idx="90">
                  <c:v>41157</c:v>
                </c:pt>
                <c:pt idx="91">
                  <c:v>41183</c:v>
                </c:pt>
                <c:pt idx="92">
                  <c:v>41211</c:v>
                </c:pt>
                <c:pt idx="93">
                  <c:v>41365</c:v>
                </c:pt>
                <c:pt idx="94">
                  <c:v>41401</c:v>
                </c:pt>
                <c:pt idx="95">
                  <c:v>41428</c:v>
                </c:pt>
                <c:pt idx="96">
                  <c:v>41456</c:v>
                </c:pt>
                <c:pt idx="97">
                  <c:v>41491</c:v>
                </c:pt>
                <c:pt idx="98">
                  <c:v>41520</c:v>
                </c:pt>
                <c:pt idx="99">
                  <c:v>41534</c:v>
                </c:pt>
                <c:pt idx="100">
                  <c:v>41555</c:v>
                </c:pt>
                <c:pt idx="101">
                  <c:v>41583</c:v>
                </c:pt>
                <c:pt idx="102">
                  <c:v>41611</c:v>
                </c:pt>
                <c:pt idx="103">
                  <c:v>41656</c:v>
                </c:pt>
                <c:pt idx="104">
                  <c:v>41694</c:v>
                </c:pt>
              </c:numCache>
            </c:numRef>
          </c:cat>
          <c:val>
            <c:numRef>
              <c:f>'SDTP-NO3'!$G$173:$G$277</c:f>
              <c:numCache>
                <c:formatCode>General</c:formatCode>
                <c:ptCount val="105"/>
                <c:pt idx="0">
                  <c:v>0</c:v>
                </c:pt>
                <c:pt idx="1">
                  <c:v>0</c:v>
                </c:pt>
                <c:pt idx="2">
                  <c:v>7.0000000000000114E-3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5.6000000000000001E-2</c:v>
                </c:pt>
                <c:pt idx="7">
                  <c:v>1.2E-2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1.0000000000000005E-2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7.0000000000000114E-3</c:v>
                </c:pt>
                <c:pt idx="20">
                  <c:v>1.1500000000000035E-2</c:v>
                </c:pt>
                <c:pt idx="21">
                  <c:v>0</c:v>
                </c:pt>
                <c:pt idx="22">
                  <c:v>9.9000000000000251E-3</c:v>
                </c:pt>
                <c:pt idx="23">
                  <c:v>5.4200000000000012E-2</c:v>
                </c:pt>
                <c:pt idx="24">
                  <c:v>1.930000000000005E-2</c:v>
                </c:pt>
                <c:pt idx="25">
                  <c:v>0</c:v>
                </c:pt>
                <c:pt idx="26">
                  <c:v>4.1599999999999996E-3</c:v>
                </c:pt>
                <c:pt idx="27">
                  <c:v>0</c:v>
                </c:pt>
                <c:pt idx="28">
                  <c:v>0</c:v>
                </c:pt>
                <c:pt idx="29">
                  <c:v>1.073E-2</c:v>
                </c:pt>
                <c:pt idx="30">
                  <c:v>0</c:v>
                </c:pt>
                <c:pt idx="31">
                  <c:v>2.6470000000000059E-2</c:v>
                </c:pt>
                <c:pt idx="32">
                  <c:v>0</c:v>
                </c:pt>
                <c:pt idx="33">
                  <c:v>2.1600000000000012E-2</c:v>
                </c:pt>
                <c:pt idx="34">
                  <c:v>1.4369999999999996E-2</c:v>
                </c:pt>
                <c:pt idx="35">
                  <c:v>1.72E-2</c:v>
                </c:pt>
                <c:pt idx="36">
                  <c:v>8.5500000000000229E-3</c:v>
                </c:pt>
                <c:pt idx="37">
                  <c:v>6.9600000000000113E-3</c:v>
                </c:pt>
                <c:pt idx="38">
                  <c:v>8.0200000000000028E-3</c:v>
                </c:pt>
                <c:pt idx="39">
                  <c:v>1.4400000000000001E-2</c:v>
                </c:pt>
                <c:pt idx="40">
                  <c:v>0</c:v>
                </c:pt>
                <c:pt idx="41">
                  <c:v>0</c:v>
                </c:pt>
                <c:pt idx="42">
                  <c:v>9.2000000000000068E-3</c:v>
                </c:pt>
                <c:pt idx="43">
                  <c:v>2.6700000000000002E-2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2.8899999999999999E-2</c:v>
                </c:pt>
                <c:pt idx="51">
                  <c:v>3.0000000000000002E-2</c:v>
                </c:pt>
                <c:pt idx="52">
                  <c:v>3.1000000000000052E-2</c:v>
                </c:pt>
                <c:pt idx="53">
                  <c:v>4.0000000000000022E-2</c:v>
                </c:pt>
                <c:pt idx="54">
                  <c:v>4.3999999999999997E-2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3.1000000000000052E-2</c:v>
                </c:pt>
                <c:pt idx="60">
                  <c:v>2.5000000000000001E-2</c:v>
                </c:pt>
                <c:pt idx="61">
                  <c:v>2.0000000000000052E-3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3.0000000000000057E-3</c:v>
                </c:pt>
                <c:pt idx="67">
                  <c:v>1.0000000000000028E-3</c:v>
                </c:pt>
                <c:pt idx="68">
                  <c:v>1.0000000000000028E-3</c:v>
                </c:pt>
                <c:pt idx="69">
                  <c:v>1.0000000000000028E-3</c:v>
                </c:pt>
                <c:pt idx="70">
                  <c:v>1.0000000000000028E-3</c:v>
                </c:pt>
                <c:pt idx="71">
                  <c:v>2.0000000000000052E-3</c:v>
                </c:pt>
                <c:pt idx="72">
                  <c:v>1.0000000000000028E-3</c:v>
                </c:pt>
                <c:pt idx="73">
                  <c:v>1.0000000000000028E-3</c:v>
                </c:pt>
                <c:pt idx="74">
                  <c:v>1.0000000000000028E-3</c:v>
                </c:pt>
                <c:pt idx="75">
                  <c:v>1.0000000000000028E-3</c:v>
                </c:pt>
                <c:pt idx="76">
                  <c:v>4.0000000000000105E-3</c:v>
                </c:pt>
                <c:pt idx="77">
                  <c:v>2.0000000000000052E-3</c:v>
                </c:pt>
                <c:pt idx="78">
                  <c:v>1.4E-2</c:v>
                </c:pt>
                <c:pt idx="79">
                  <c:v>2.0000000000000052E-3</c:v>
                </c:pt>
                <c:pt idx="80">
                  <c:v>1.0000000000000028E-3</c:v>
                </c:pt>
                <c:pt idx="81">
                  <c:v>1.0000000000000028E-3</c:v>
                </c:pt>
                <c:pt idx="82">
                  <c:v>1.0000000000000028E-3</c:v>
                </c:pt>
                <c:pt idx="83">
                  <c:v>2.0000000000000052E-3</c:v>
                </c:pt>
                <c:pt idx="84">
                  <c:v>6.3000000000000105E-3</c:v>
                </c:pt>
                <c:pt idx="85">
                  <c:v>3.7000000000000106E-3</c:v>
                </c:pt>
                <c:pt idx="86">
                  <c:v>9.1000000000000004E-3</c:v>
                </c:pt>
                <c:pt idx="87">
                  <c:v>7.4000000000000194E-3</c:v>
                </c:pt>
                <c:pt idx="88">
                  <c:v>1.0000000000000028E-3</c:v>
                </c:pt>
                <c:pt idx="89">
                  <c:v>1.0000000000000028E-3</c:v>
                </c:pt>
                <c:pt idx="90">
                  <c:v>1.0000000000000028E-3</c:v>
                </c:pt>
                <c:pt idx="91">
                  <c:v>2.2000000000000058E-3</c:v>
                </c:pt>
                <c:pt idx="92">
                  <c:v>2.2000000000000058E-3</c:v>
                </c:pt>
                <c:pt idx="93">
                  <c:v>4.0000000000000105E-3</c:v>
                </c:pt>
                <c:pt idx="94">
                  <c:v>1.2400000000000001E-2</c:v>
                </c:pt>
                <c:pt idx="95">
                  <c:v>1.1900000000000042E-2</c:v>
                </c:pt>
                <c:pt idx="96">
                  <c:v>6.8000000000000126E-3</c:v>
                </c:pt>
                <c:pt idx="97">
                  <c:v>1.0999999999999998E-2</c:v>
                </c:pt>
                <c:pt idx="98">
                  <c:v>1.1999999999999999E-3</c:v>
                </c:pt>
                <c:pt idx="99">
                  <c:v>0.14480000000000001</c:v>
                </c:pt>
                <c:pt idx="100">
                  <c:v>7.3599999999999999E-2</c:v>
                </c:pt>
                <c:pt idx="101">
                  <c:v>0.17460000000000001</c:v>
                </c:pt>
                <c:pt idx="102">
                  <c:v>0.24560000000000001</c:v>
                </c:pt>
                <c:pt idx="103">
                  <c:v>9.8700000000000246E-2</c:v>
                </c:pt>
                <c:pt idx="104">
                  <c:v>8.9000000000000065E-2</c:v>
                </c:pt>
              </c:numCache>
            </c:numRef>
          </c:val>
        </c:ser>
        <c:marker val="1"/>
        <c:axId val="83491456"/>
        <c:axId val="83497728"/>
      </c:lineChart>
      <c:dateAx>
        <c:axId val="83491456"/>
        <c:scaling>
          <c:orientation val="minMax"/>
          <c:max val="41730"/>
          <c:min val="36526"/>
        </c:scaling>
        <c:axPos val="b"/>
        <c:numFmt formatCode="yyyy" sourceLinked="0"/>
        <c:tickLblPos val="nextTo"/>
        <c:spPr>
          <a:ln>
            <a:solidFill>
              <a:schemeClr val="bg2"/>
            </a:solidFill>
          </a:ln>
        </c:spPr>
        <c:txPr>
          <a:bodyPr rot="-5400000" vert="horz"/>
          <a:lstStyle/>
          <a:p>
            <a:pPr>
              <a:defRPr sz="2400" b="1" i="0" baseline="0">
                <a:solidFill>
                  <a:schemeClr val="tx1">
                    <a:lumMod val="95000"/>
                  </a:schemeClr>
                </a:solidFill>
              </a:defRPr>
            </a:pPr>
            <a:endParaRPr lang="en-US"/>
          </a:p>
        </c:txPr>
        <c:crossAx val="83497728"/>
        <c:crosses val="autoZero"/>
        <c:auto val="1"/>
        <c:lblOffset val="100"/>
      </c:dateAx>
      <c:valAx>
        <c:axId val="83497728"/>
        <c:scaling>
          <c:orientation val="minMax"/>
          <c:max val="0.30000000000000032"/>
          <c:min val="0"/>
        </c:scaling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.00" sourceLinked="0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2400" b="1" i="0" baseline="0">
                <a:solidFill>
                  <a:schemeClr val="tx1">
                    <a:lumMod val="95000"/>
                  </a:schemeClr>
                </a:solidFill>
              </a:defRPr>
            </a:pPr>
            <a:endParaRPr lang="en-US"/>
          </a:p>
        </c:txPr>
        <c:crossAx val="83491456"/>
        <c:crosses val="autoZero"/>
        <c:crossBetween val="between"/>
        <c:majorUnit val="0.05"/>
      </c:valAx>
      <c:spPr>
        <a:solidFill>
          <a:schemeClr val="accent1"/>
        </a:solidFill>
      </c:spPr>
    </c:plotArea>
    <c:plotVisOnly val="1"/>
  </c:chart>
  <c:spPr>
    <a:noFill/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386986001749829"/>
          <c:y val="4.1350166424727636E-2"/>
          <c:w val="0.79924311023622052"/>
          <c:h val="0.66214330391985965"/>
        </c:manualLayout>
      </c:layout>
      <c:lineChart>
        <c:grouping val="standard"/>
        <c:ser>
          <c:idx val="0"/>
          <c:order val="0"/>
          <c:spPr>
            <a:ln w="50800">
              <a:solidFill>
                <a:schemeClr val="bg2"/>
              </a:solidFill>
            </a:ln>
          </c:spPr>
          <c:marker>
            <c:symbol val="diamond"/>
            <c:size val="8"/>
            <c:spPr>
              <a:solidFill>
                <a:srgbClr val="FF0000"/>
              </a:solidFill>
            </c:spPr>
          </c:marker>
          <c:cat>
            <c:numRef>
              <c:f>Sheet1!$C$1033:$C$1144</c:f>
              <c:numCache>
                <c:formatCode>m/d/yy;@</c:formatCode>
                <c:ptCount val="112"/>
                <c:pt idx="0">
                  <c:v>36591</c:v>
                </c:pt>
                <c:pt idx="1">
                  <c:v>36648</c:v>
                </c:pt>
                <c:pt idx="2">
                  <c:v>36682</c:v>
                </c:pt>
                <c:pt idx="3">
                  <c:v>36712</c:v>
                </c:pt>
                <c:pt idx="4">
                  <c:v>36739</c:v>
                </c:pt>
                <c:pt idx="5">
                  <c:v>36774</c:v>
                </c:pt>
                <c:pt idx="6">
                  <c:v>36801</c:v>
                </c:pt>
                <c:pt idx="7">
                  <c:v>36984</c:v>
                </c:pt>
                <c:pt idx="8">
                  <c:v>37047</c:v>
                </c:pt>
                <c:pt idx="9">
                  <c:v>37071</c:v>
                </c:pt>
                <c:pt idx="10">
                  <c:v>37109</c:v>
                </c:pt>
                <c:pt idx="11">
                  <c:v>37138</c:v>
                </c:pt>
                <c:pt idx="12">
                  <c:v>37165</c:v>
                </c:pt>
                <c:pt idx="13">
                  <c:v>37200</c:v>
                </c:pt>
                <c:pt idx="14">
                  <c:v>37382</c:v>
                </c:pt>
                <c:pt idx="15">
                  <c:v>37410</c:v>
                </c:pt>
                <c:pt idx="16">
                  <c:v>37438</c:v>
                </c:pt>
                <c:pt idx="17">
                  <c:v>37470</c:v>
                </c:pt>
                <c:pt idx="18">
                  <c:v>37502</c:v>
                </c:pt>
                <c:pt idx="19">
                  <c:v>37529</c:v>
                </c:pt>
                <c:pt idx="20">
                  <c:v>37712</c:v>
                </c:pt>
                <c:pt idx="21">
                  <c:v>37739</c:v>
                </c:pt>
                <c:pt idx="22">
                  <c:v>37774</c:v>
                </c:pt>
                <c:pt idx="23">
                  <c:v>37802</c:v>
                </c:pt>
                <c:pt idx="24">
                  <c:v>37837</c:v>
                </c:pt>
                <c:pt idx="25">
                  <c:v>37866</c:v>
                </c:pt>
                <c:pt idx="26">
                  <c:v>37900</c:v>
                </c:pt>
                <c:pt idx="27">
                  <c:v>38075</c:v>
                </c:pt>
                <c:pt idx="28">
                  <c:v>38104</c:v>
                </c:pt>
                <c:pt idx="29">
                  <c:v>38139</c:v>
                </c:pt>
                <c:pt idx="30">
                  <c:v>38174</c:v>
                </c:pt>
                <c:pt idx="31">
                  <c:v>38201</c:v>
                </c:pt>
                <c:pt idx="32">
                  <c:v>38237</c:v>
                </c:pt>
                <c:pt idx="33">
                  <c:v>38264</c:v>
                </c:pt>
                <c:pt idx="34">
                  <c:v>38411</c:v>
                </c:pt>
                <c:pt idx="35">
                  <c:v>38446</c:v>
                </c:pt>
                <c:pt idx="36">
                  <c:v>38474</c:v>
                </c:pt>
                <c:pt idx="37">
                  <c:v>38503</c:v>
                </c:pt>
                <c:pt idx="38">
                  <c:v>38538</c:v>
                </c:pt>
                <c:pt idx="39">
                  <c:v>38558</c:v>
                </c:pt>
                <c:pt idx="40">
                  <c:v>38601</c:v>
                </c:pt>
                <c:pt idx="41">
                  <c:v>38628</c:v>
                </c:pt>
                <c:pt idx="42">
                  <c:v>38656</c:v>
                </c:pt>
                <c:pt idx="43">
                  <c:v>38782</c:v>
                </c:pt>
                <c:pt idx="44">
                  <c:v>38810</c:v>
                </c:pt>
                <c:pt idx="45">
                  <c:v>38838</c:v>
                </c:pt>
                <c:pt idx="46">
                  <c:v>38873</c:v>
                </c:pt>
                <c:pt idx="47">
                  <c:v>38910</c:v>
                </c:pt>
                <c:pt idx="48">
                  <c:v>38950</c:v>
                </c:pt>
                <c:pt idx="49">
                  <c:v>38965</c:v>
                </c:pt>
                <c:pt idx="50">
                  <c:v>39041</c:v>
                </c:pt>
                <c:pt idx="51">
                  <c:v>39174</c:v>
                </c:pt>
                <c:pt idx="52">
                  <c:v>39202</c:v>
                </c:pt>
                <c:pt idx="53">
                  <c:v>39231</c:v>
                </c:pt>
                <c:pt idx="54">
                  <c:v>39265</c:v>
                </c:pt>
                <c:pt idx="55">
                  <c:v>39293</c:v>
                </c:pt>
                <c:pt idx="56">
                  <c:v>39330</c:v>
                </c:pt>
                <c:pt idx="57">
                  <c:v>39356</c:v>
                </c:pt>
                <c:pt idx="58">
                  <c:v>39540</c:v>
                </c:pt>
                <c:pt idx="59">
                  <c:v>39573</c:v>
                </c:pt>
                <c:pt idx="60">
                  <c:v>39601</c:v>
                </c:pt>
                <c:pt idx="61">
                  <c:v>39631</c:v>
                </c:pt>
                <c:pt idx="62">
                  <c:v>39664</c:v>
                </c:pt>
                <c:pt idx="63">
                  <c:v>39693</c:v>
                </c:pt>
                <c:pt idx="64">
                  <c:v>39727</c:v>
                </c:pt>
                <c:pt idx="65">
                  <c:v>39755</c:v>
                </c:pt>
                <c:pt idx="66">
                  <c:v>39911</c:v>
                </c:pt>
                <c:pt idx="67">
                  <c:v>39937</c:v>
                </c:pt>
                <c:pt idx="68">
                  <c:v>39965</c:v>
                </c:pt>
                <c:pt idx="69">
                  <c:v>40000</c:v>
                </c:pt>
                <c:pt idx="70">
                  <c:v>40028</c:v>
                </c:pt>
                <c:pt idx="71">
                  <c:v>40064</c:v>
                </c:pt>
                <c:pt idx="72">
                  <c:v>40091</c:v>
                </c:pt>
                <c:pt idx="73">
                  <c:v>40119</c:v>
                </c:pt>
                <c:pt idx="74">
                  <c:v>40275</c:v>
                </c:pt>
                <c:pt idx="75">
                  <c:v>40309</c:v>
                </c:pt>
                <c:pt idx="76">
                  <c:v>40330</c:v>
                </c:pt>
                <c:pt idx="77">
                  <c:v>40365</c:v>
                </c:pt>
                <c:pt idx="78">
                  <c:v>40394</c:v>
                </c:pt>
                <c:pt idx="79">
                  <c:v>40434</c:v>
                </c:pt>
                <c:pt idx="80">
                  <c:v>40455</c:v>
                </c:pt>
                <c:pt idx="81">
                  <c:v>40483</c:v>
                </c:pt>
                <c:pt idx="82">
                  <c:v>40602</c:v>
                </c:pt>
                <c:pt idx="83">
                  <c:v>40638</c:v>
                </c:pt>
                <c:pt idx="84">
                  <c:v>40665</c:v>
                </c:pt>
                <c:pt idx="85">
                  <c:v>40694</c:v>
                </c:pt>
                <c:pt idx="86">
                  <c:v>40729</c:v>
                </c:pt>
                <c:pt idx="87">
                  <c:v>40756</c:v>
                </c:pt>
                <c:pt idx="88">
                  <c:v>40784</c:v>
                </c:pt>
                <c:pt idx="89">
                  <c:v>40819</c:v>
                </c:pt>
                <c:pt idx="90">
                  <c:v>40847</c:v>
                </c:pt>
                <c:pt idx="91">
                  <c:v>40973</c:v>
                </c:pt>
                <c:pt idx="92">
                  <c:v>41003</c:v>
                </c:pt>
                <c:pt idx="93">
                  <c:v>41029</c:v>
                </c:pt>
                <c:pt idx="94">
                  <c:v>41058</c:v>
                </c:pt>
                <c:pt idx="95">
                  <c:v>41092</c:v>
                </c:pt>
                <c:pt idx="96">
                  <c:v>41120</c:v>
                </c:pt>
                <c:pt idx="97">
                  <c:v>41157</c:v>
                </c:pt>
                <c:pt idx="98">
                  <c:v>41183</c:v>
                </c:pt>
                <c:pt idx="99">
                  <c:v>41211</c:v>
                </c:pt>
                <c:pt idx="100">
                  <c:v>41365</c:v>
                </c:pt>
                <c:pt idx="101">
                  <c:v>41401</c:v>
                </c:pt>
                <c:pt idx="102">
                  <c:v>41428</c:v>
                </c:pt>
                <c:pt idx="103">
                  <c:v>41456</c:v>
                </c:pt>
                <c:pt idx="104">
                  <c:v>41491</c:v>
                </c:pt>
                <c:pt idx="105">
                  <c:v>41520</c:v>
                </c:pt>
                <c:pt idx="106">
                  <c:v>41534</c:v>
                </c:pt>
                <c:pt idx="107">
                  <c:v>41555</c:v>
                </c:pt>
                <c:pt idx="108">
                  <c:v>41583</c:v>
                </c:pt>
                <c:pt idx="109">
                  <c:v>41611</c:v>
                </c:pt>
                <c:pt idx="110">
                  <c:v>41656</c:v>
                </c:pt>
                <c:pt idx="111">
                  <c:v>41694</c:v>
                </c:pt>
              </c:numCache>
            </c:numRef>
          </c:cat>
          <c:val>
            <c:numRef>
              <c:f>Sheet1!$G$1033:$G$1144</c:f>
              <c:numCache>
                <c:formatCode>General</c:formatCode>
                <c:ptCount val="112"/>
                <c:pt idx="0" formatCode="0.00">
                  <c:v>3.7</c:v>
                </c:pt>
                <c:pt idx="1">
                  <c:v>3.82</c:v>
                </c:pt>
                <c:pt idx="2">
                  <c:v>3.68</c:v>
                </c:pt>
                <c:pt idx="3">
                  <c:v>3.74</c:v>
                </c:pt>
                <c:pt idx="4">
                  <c:v>3.86</c:v>
                </c:pt>
                <c:pt idx="5">
                  <c:v>3.54</c:v>
                </c:pt>
                <c:pt idx="6">
                  <c:v>3.68</c:v>
                </c:pt>
                <c:pt idx="7">
                  <c:v>3.13</c:v>
                </c:pt>
                <c:pt idx="8">
                  <c:v>3.24</c:v>
                </c:pt>
                <c:pt idx="9">
                  <c:v>3.4299999999999997</c:v>
                </c:pt>
                <c:pt idx="10">
                  <c:v>3.17</c:v>
                </c:pt>
                <c:pt idx="11">
                  <c:v>3.48</c:v>
                </c:pt>
                <c:pt idx="12">
                  <c:v>3.46</c:v>
                </c:pt>
                <c:pt idx="13">
                  <c:v>3.3499999999999988</c:v>
                </c:pt>
                <c:pt idx="14">
                  <c:v>3.25</c:v>
                </c:pt>
                <c:pt idx="15">
                  <c:v>3.18</c:v>
                </c:pt>
                <c:pt idx="16">
                  <c:v>3.4</c:v>
                </c:pt>
                <c:pt idx="17">
                  <c:v>3.4059999999999997</c:v>
                </c:pt>
                <c:pt idx="18">
                  <c:v>3.27</c:v>
                </c:pt>
                <c:pt idx="19">
                  <c:v>3.2</c:v>
                </c:pt>
                <c:pt idx="20">
                  <c:v>3.15</c:v>
                </c:pt>
                <c:pt idx="21">
                  <c:v>3.1175000000000002</c:v>
                </c:pt>
                <c:pt idx="22">
                  <c:v>3.2</c:v>
                </c:pt>
                <c:pt idx="23">
                  <c:v>3.55</c:v>
                </c:pt>
                <c:pt idx="24">
                  <c:v>3.48</c:v>
                </c:pt>
                <c:pt idx="25">
                  <c:v>3.6240000000000001</c:v>
                </c:pt>
                <c:pt idx="26">
                  <c:v>3.4430000000000001</c:v>
                </c:pt>
                <c:pt idx="27">
                  <c:v>3.75</c:v>
                </c:pt>
                <c:pt idx="28">
                  <c:v>3.3099999999999987</c:v>
                </c:pt>
                <c:pt idx="29">
                  <c:v>3.3299999999999987</c:v>
                </c:pt>
                <c:pt idx="30">
                  <c:v>3.8</c:v>
                </c:pt>
                <c:pt idx="31">
                  <c:v>3.58</c:v>
                </c:pt>
                <c:pt idx="32">
                  <c:v>3.88</c:v>
                </c:pt>
                <c:pt idx="33">
                  <c:v>3.5</c:v>
                </c:pt>
                <c:pt idx="34">
                  <c:v>3.7800000000000002</c:v>
                </c:pt>
                <c:pt idx="35">
                  <c:v>3.8899999999999997</c:v>
                </c:pt>
                <c:pt idx="36">
                  <c:v>3.4</c:v>
                </c:pt>
                <c:pt idx="37">
                  <c:v>3.8</c:v>
                </c:pt>
                <c:pt idx="38">
                  <c:v>4.17</c:v>
                </c:pt>
                <c:pt idx="39">
                  <c:v>4.2</c:v>
                </c:pt>
                <c:pt idx="40">
                  <c:v>3.68</c:v>
                </c:pt>
                <c:pt idx="41">
                  <c:v>3.8</c:v>
                </c:pt>
                <c:pt idx="42">
                  <c:v>3.7</c:v>
                </c:pt>
                <c:pt idx="43">
                  <c:v>3.29</c:v>
                </c:pt>
                <c:pt idx="44">
                  <c:v>3.55</c:v>
                </c:pt>
                <c:pt idx="45">
                  <c:v>3.4</c:v>
                </c:pt>
                <c:pt idx="46">
                  <c:v>3.9</c:v>
                </c:pt>
                <c:pt idx="47">
                  <c:v>4.3</c:v>
                </c:pt>
                <c:pt idx="48">
                  <c:v>3.6</c:v>
                </c:pt>
                <c:pt idx="49">
                  <c:v>3.4</c:v>
                </c:pt>
                <c:pt idx="50">
                  <c:v>3.4</c:v>
                </c:pt>
                <c:pt idx="51">
                  <c:v>3.48</c:v>
                </c:pt>
                <c:pt idx="52">
                  <c:v>3.4699999999999998</c:v>
                </c:pt>
                <c:pt idx="53">
                  <c:v>3.4899999999999998</c:v>
                </c:pt>
                <c:pt idx="54">
                  <c:v>3.4899999999999998</c:v>
                </c:pt>
                <c:pt idx="55">
                  <c:v>3.18</c:v>
                </c:pt>
                <c:pt idx="56">
                  <c:v>3.67</c:v>
                </c:pt>
                <c:pt idx="57">
                  <c:v>3.14</c:v>
                </c:pt>
                <c:pt idx="58">
                  <c:v>4.08</c:v>
                </c:pt>
                <c:pt idx="59">
                  <c:v>4</c:v>
                </c:pt>
                <c:pt idx="60">
                  <c:v>4.2</c:v>
                </c:pt>
                <c:pt idx="61">
                  <c:v>4.17</c:v>
                </c:pt>
                <c:pt idx="62">
                  <c:v>3.77</c:v>
                </c:pt>
                <c:pt idx="63">
                  <c:v>3.7800000000000002</c:v>
                </c:pt>
                <c:pt idx="64">
                  <c:v>3.75</c:v>
                </c:pt>
                <c:pt idx="65">
                  <c:v>3.61</c:v>
                </c:pt>
                <c:pt idx="66">
                  <c:v>3.7673000000000059</c:v>
                </c:pt>
                <c:pt idx="67">
                  <c:v>3.9355999999999987</c:v>
                </c:pt>
                <c:pt idx="68">
                  <c:v>4.0160999999999998</c:v>
                </c:pt>
                <c:pt idx="69">
                  <c:v>3.7907000000000002</c:v>
                </c:pt>
                <c:pt idx="70">
                  <c:v>3.7223999999999999</c:v>
                </c:pt>
                <c:pt idx="71">
                  <c:v>4.0643999999999965</c:v>
                </c:pt>
                <c:pt idx="72">
                  <c:v>3.68</c:v>
                </c:pt>
                <c:pt idx="73">
                  <c:v>3.6457999999999999</c:v>
                </c:pt>
                <c:pt idx="74">
                  <c:v>3.8405</c:v>
                </c:pt>
                <c:pt idx="75">
                  <c:v>4.2014000000000014</c:v>
                </c:pt>
                <c:pt idx="76">
                  <c:v>3.9499999999999997</c:v>
                </c:pt>
                <c:pt idx="77">
                  <c:v>4.2385999999999999</c:v>
                </c:pt>
                <c:pt idx="78">
                  <c:v>4.2389000000000001</c:v>
                </c:pt>
                <c:pt idx="79">
                  <c:v>3.8556999999999939</c:v>
                </c:pt>
                <c:pt idx="80">
                  <c:v>3.8907999999999987</c:v>
                </c:pt>
                <c:pt idx="81">
                  <c:v>3.9189999999999987</c:v>
                </c:pt>
                <c:pt idx="82">
                  <c:v>3.9128999999999938</c:v>
                </c:pt>
                <c:pt idx="83">
                  <c:v>3.8142999999999967</c:v>
                </c:pt>
                <c:pt idx="84">
                  <c:v>3.5973000000000002</c:v>
                </c:pt>
                <c:pt idx="85">
                  <c:v>3.7332000000000001</c:v>
                </c:pt>
                <c:pt idx="86">
                  <c:v>3.6680000000000001</c:v>
                </c:pt>
                <c:pt idx="87">
                  <c:v>3.66</c:v>
                </c:pt>
                <c:pt idx="88">
                  <c:v>4.0977999999999986</c:v>
                </c:pt>
                <c:pt idx="89">
                  <c:v>4.0637999999999996</c:v>
                </c:pt>
                <c:pt idx="90">
                  <c:v>3.9859999999999998</c:v>
                </c:pt>
                <c:pt idx="91">
                  <c:v>4.0460000000000003</c:v>
                </c:pt>
                <c:pt idx="92">
                  <c:v>3.2753999999999999</c:v>
                </c:pt>
                <c:pt idx="93">
                  <c:v>3.4105999999999987</c:v>
                </c:pt>
                <c:pt idx="94">
                  <c:v>4.0206</c:v>
                </c:pt>
                <c:pt idx="95">
                  <c:v>3.59</c:v>
                </c:pt>
                <c:pt idx="96">
                  <c:v>3.3716999999999948</c:v>
                </c:pt>
                <c:pt idx="97">
                  <c:v>3.54</c:v>
                </c:pt>
                <c:pt idx="98">
                  <c:v>3.5651999999999999</c:v>
                </c:pt>
                <c:pt idx="99">
                  <c:v>3.4253</c:v>
                </c:pt>
                <c:pt idx="100">
                  <c:v>3.5901999999999998</c:v>
                </c:pt>
                <c:pt idx="101">
                  <c:v>3.1897000000000002</c:v>
                </c:pt>
                <c:pt idx="102">
                  <c:v>3.7680000000000002</c:v>
                </c:pt>
                <c:pt idx="103">
                  <c:v>3.9457</c:v>
                </c:pt>
                <c:pt idx="104">
                  <c:v>3.4653</c:v>
                </c:pt>
                <c:pt idx="105">
                  <c:v>3.3668999999999967</c:v>
                </c:pt>
                <c:pt idx="106">
                  <c:v>5.7546999999999997</c:v>
                </c:pt>
                <c:pt idx="107">
                  <c:v>5.2444999999999995</c:v>
                </c:pt>
                <c:pt idx="108">
                  <c:v>5.0853999999999999</c:v>
                </c:pt>
                <c:pt idx="109">
                  <c:v>4.8138999999999985</c:v>
                </c:pt>
                <c:pt idx="110">
                  <c:v>4.7667999999999999</c:v>
                </c:pt>
                <c:pt idx="111">
                  <c:v>4.6499999999999995</c:v>
                </c:pt>
              </c:numCache>
            </c:numRef>
          </c:val>
        </c:ser>
        <c:marker val="1"/>
        <c:axId val="83373440"/>
        <c:axId val="83527168"/>
      </c:lineChart>
      <c:dateAx>
        <c:axId val="83373440"/>
        <c:scaling>
          <c:orientation val="minMax"/>
          <c:max val="41730"/>
          <c:min val="36526"/>
        </c:scaling>
        <c:axPos val="b"/>
        <c:numFmt formatCode="yyyy" sourceLinked="0"/>
        <c:tickLblPos val="nextTo"/>
        <c:spPr>
          <a:ln>
            <a:solidFill>
              <a:schemeClr val="bg2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83527168"/>
        <c:crosses val="autoZero"/>
        <c:auto val="1"/>
        <c:lblOffset val="100"/>
      </c:dateAx>
      <c:valAx>
        <c:axId val="83527168"/>
        <c:scaling>
          <c:orientation val="minMax"/>
        </c:scaling>
        <c:axPos val="l"/>
        <c:majorGridlines>
          <c:spPr>
            <a:ln>
              <a:solidFill>
                <a:schemeClr val="tx1">
                  <a:lumMod val="95000"/>
                </a:schemeClr>
              </a:solidFill>
            </a:ln>
          </c:spPr>
        </c:majorGridlines>
        <c:numFmt formatCode="0" sourceLinked="0"/>
        <c:tickLblPos val="nextTo"/>
        <c:spPr>
          <a:ln>
            <a:solidFill>
              <a:schemeClr val="bg2"/>
            </a:solidFill>
          </a:ln>
        </c:spPr>
        <c:crossAx val="83373440"/>
        <c:crosses val="autoZero"/>
        <c:crossBetween val="between"/>
      </c:valAx>
      <c:spPr>
        <a:solidFill>
          <a:schemeClr val="accent1"/>
        </a:solidFill>
      </c:spPr>
    </c:plotArea>
    <c:plotVisOnly val="1"/>
  </c:chart>
  <c:spPr>
    <a:noFill/>
  </c:spPr>
  <c:txPr>
    <a:bodyPr/>
    <a:lstStyle/>
    <a:p>
      <a:pPr>
        <a:defRPr sz="2400" b="1" i="0" baseline="0"/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0.42238</cdr:x>
      <cdr:y>0.95225</cdr:y>
    </cdr:from>
    <cdr:to>
      <cdr:x>0.42931</cdr:x>
      <cdr:y>0.98674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38674" y="3419476"/>
          <a:ext cx="7620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0.40979</cdr:x>
      <cdr:y>0.875</cdr:y>
    </cdr:from>
    <cdr:to>
      <cdr:x>0.48711</cdr:x>
      <cdr:y>0.97222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43425" y="2400300"/>
          <a:ext cx="8572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0.42238</cdr:x>
      <cdr:y>0.95225</cdr:y>
    </cdr:from>
    <cdr:to>
      <cdr:x>0.42931</cdr:x>
      <cdr:y>0.98674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638674" y="3419476"/>
          <a:ext cx="7620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0.45563</cdr:x>
      <cdr:y>0.87064</cdr:y>
    </cdr:from>
    <cdr:to>
      <cdr:x>0.58205</cdr:x>
      <cdr:y>0.97774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4930085" y="2388331"/>
          <a:ext cx="1367915" cy="293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tx1">
                  <a:lumMod val="95000"/>
                </a:schemeClr>
              </a:solidFill>
            </a:rPr>
            <a:t>Year</a:t>
          </a:r>
          <a:endParaRPr lang="en-US" sz="2400" b="1" dirty="0">
            <a:solidFill>
              <a:schemeClr val="tx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0.01667</cdr:x>
      <cdr:y>0.11806</cdr:y>
    </cdr:from>
    <cdr:to>
      <cdr:x>0.06667</cdr:x>
      <cdr:y>0.57986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152400" y="647724"/>
          <a:ext cx="457200" cy="2533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chemeClr val="tx1">
                  <a:lumMod val="95000"/>
                </a:schemeClr>
              </a:solidFill>
            </a:rPr>
            <a:t>Turbidity (ntu)</a:t>
          </a:r>
        </a:p>
      </cdr:txBody>
    </cdr:sp>
  </cdr:relSizeAnchor>
  <cdr:relSizeAnchor xmlns:cdr="http://schemas.openxmlformats.org/drawingml/2006/chartDrawing">
    <cdr:from>
      <cdr:x>0.625</cdr:x>
      <cdr:y>0.05556</cdr:y>
    </cdr:from>
    <cdr:to>
      <cdr:x>0.875</cdr:x>
      <cdr:y>0.19097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715000" y="304800"/>
          <a:ext cx="2286001" cy="742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dirty="0" smtClean="0"/>
            <a:t>Sept 17</a:t>
          </a:r>
        </a:p>
        <a:p xmlns:a="http://schemas.openxmlformats.org/drawingml/2006/main">
          <a:pPr algn="ctr"/>
          <a:r>
            <a:rPr lang="en-US" sz="2400" b="1" dirty="0" smtClean="0"/>
            <a:t>(f</a:t>
          </a:r>
          <a:r>
            <a:rPr lang="en-US" sz="2400" b="1" baseline="0" dirty="0" smtClean="0"/>
            <a:t>lood tail end)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0.81667</cdr:x>
      <cdr:y>0.11111</cdr:y>
    </cdr:from>
    <cdr:to>
      <cdr:x>0.89167</cdr:x>
      <cdr:y>0.13889</cdr:y>
    </cdr:to>
    <cdr:sp macro="" textlink="">
      <cdr:nvSpPr>
        <cdr:cNvPr id="9" name="Straight Arrow Connector 6"/>
        <cdr:cNvSpPr/>
      </cdr:nvSpPr>
      <cdr:spPr>
        <a:xfrm xmlns:a="http://schemas.openxmlformats.org/drawingml/2006/main">
          <a:off x="7467600" y="609600"/>
          <a:ext cx="685800" cy="152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0.86444</cdr:x>
      <cdr:y>0.83333</cdr:y>
    </cdr:from>
    <cdr:to>
      <cdr:x>0.9783</cdr:x>
      <cdr:y>0.97222</cdr:y>
    </cdr:to>
    <cdr:pic>
      <cdr:nvPicPr>
        <cdr:cNvPr id="10" name="Picture 9" descr="logo more contrast.gi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lum bright="70000" contrast="-70000"/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904426" y="4572000"/>
          <a:ext cx="1041133" cy="762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0.42238</cdr:x>
      <cdr:y>0.95225</cdr:y>
    </cdr:from>
    <cdr:to>
      <cdr:x>0.42931</cdr:x>
      <cdr:y>0.98674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38674" y="3419476"/>
          <a:ext cx="7620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0.40979</cdr:x>
      <cdr:y>0.875</cdr:y>
    </cdr:from>
    <cdr:to>
      <cdr:x>0.48711</cdr:x>
      <cdr:y>0.97222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43425" y="2400300"/>
          <a:ext cx="8572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0.42238</cdr:x>
      <cdr:y>0.95225</cdr:y>
    </cdr:from>
    <cdr:to>
      <cdr:x>0.42931</cdr:x>
      <cdr:y>0.98674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638674" y="3419476"/>
          <a:ext cx="7620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0.58333</cdr:x>
      <cdr:y>0.1039</cdr:y>
    </cdr:from>
    <cdr:to>
      <cdr:x>0.85</cdr:x>
      <cdr:y>0.24675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334000" y="609600"/>
          <a:ext cx="24384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i="0" dirty="0">
              <a:latin typeface="Calibri"/>
              <a:ea typeface="+mn-ea"/>
              <a:cs typeface="+mn-cs"/>
            </a:rPr>
            <a:t>Oct </a:t>
          </a:r>
          <a:r>
            <a:rPr lang="en-US" sz="2400" b="1" i="0" dirty="0" smtClean="0">
              <a:latin typeface="Calibri"/>
              <a:ea typeface="+mn-ea"/>
              <a:cs typeface="+mn-cs"/>
            </a:rPr>
            <a:t>10 </a:t>
          </a:r>
          <a:r>
            <a:rPr lang="en-US" sz="2400" b="1" i="0" dirty="0">
              <a:latin typeface="Calibri"/>
              <a:ea typeface="+mn-ea"/>
              <a:cs typeface="+mn-cs"/>
            </a:rPr>
            <a:t>(</a:t>
          </a:r>
          <a:r>
            <a:rPr lang="en-US" sz="2400" b="1" i="0" dirty="0" smtClean="0">
              <a:latin typeface="Calibri"/>
              <a:ea typeface="+mn-ea"/>
              <a:cs typeface="+mn-cs"/>
            </a:rPr>
            <a:t>month</a:t>
          </a:r>
        </a:p>
        <a:p xmlns:a="http://schemas.openxmlformats.org/drawingml/2006/main">
          <a:pPr algn="ctr"/>
          <a:r>
            <a:rPr lang="en-US" sz="2400" b="1" i="0" dirty="0" smtClean="0">
              <a:latin typeface="Calibri"/>
              <a:ea typeface="+mn-ea"/>
              <a:cs typeface="+mn-cs"/>
            </a:rPr>
            <a:t>after </a:t>
          </a:r>
          <a:r>
            <a:rPr lang="en-US" sz="2400" b="1" i="0" dirty="0">
              <a:latin typeface="Calibri"/>
              <a:ea typeface="+mn-ea"/>
              <a:cs typeface="+mn-cs"/>
            </a:rPr>
            <a:t>flood)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0.43333</cdr:x>
      <cdr:y>0.91723</cdr:y>
    </cdr:from>
    <cdr:to>
      <cdr:x>0.5625</cdr:x>
      <cdr:y>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962400" y="5381729"/>
          <a:ext cx="1181113" cy="485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2400" b="1" dirty="0" smtClean="0">
              <a:solidFill>
                <a:srgbClr val="FFFFFF"/>
              </a:solidFill>
            </a:rPr>
            <a:t>Year</a:t>
          </a:r>
          <a:endParaRPr lang="en-US" sz="24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0.01667</cdr:x>
      <cdr:y>0.1039</cdr:y>
    </cdr:from>
    <cdr:to>
      <cdr:x>0.09167</cdr:x>
      <cdr:y>0.71429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52400" y="609600"/>
          <a:ext cx="685800" cy="3581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rgbClr val="FFFFFF"/>
              </a:solidFill>
            </a:rPr>
            <a:t>Chlorophyll </a:t>
          </a:r>
          <a:r>
            <a:rPr lang="en-US" sz="2400" b="1" i="1" dirty="0">
              <a:solidFill>
                <a:srgbClr val="FFFFFF"/>
              </a:solidFill>
            </a:rPr>
            <a:t>a</a:t>
          </a:r>
          <a:r>
            <a:rPr lang="en-US" sz="2400" b="1" dirty="0">
              <a:solidFill>
                <a:srgbClr val="FFFFFF"/>
              </a:solidFill>
            </a:rPr>
            <a:t> (ug/L)</a:t>
          </a:r>
        </a:p>
      </cdr:txBody>
    </cdr:sp>
  </cdr:relSizeAnchor>
  <cdr:relSizeAnchor xmlns:cdr="http://schemas.openxmlformats.org/drawingml/2006/chartDrawing">
    <cdr:from>
      <cdr:x>0.80833</cdr:x>
      <cdr:y>0.16883</cdr:y>
    </cdr:from>
    <cdr:to>
      <cdr:x>0.89167</cdr:x>
      <cdr:y>0.19481</cdr:y>
    </cdr:to>
    <cdr:sp macro="" textlink="">
      <cdr:nvSpPr>
        <cdr:cNvPr id="14" name="Straight Arrow Connector 13"/>
        <cdr:cNvSpPr/>
      </cdr:nvSpPr>
      <cdr:spPr>
        <a:xfrm xmlns:a="http://schemas.openxmlformats.org/drawingml/2006/main">
          <a:off x="7391399" y="990600"/>
          <a:ext cx="762001" cy="152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0.88333</cdr:x>
      <cdr:y>0.84515</cdr:y>
    </cdr:from>
    <cdr:to>
      <cdr:x>0.99083</cdr:x>
      <cdr:y>0.97403</cdr:y>
    </cdr:to>
    <cdr:pic>
      <cdr:nvPicPr>
        <cdr:cNvPr id="9" name="Picture 8" descr="logo more contrast.gi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lum bright="70000" contrast="-70000"/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077200" y="4958862"/>
          <a:ext cx="982980" cy="756138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0.42238</cdr:x>
      <cdr:y>0.95225</cdr:y>
    </cdr:from>
    <cdr:to>
      <cdr:x>0.42931</cdr:x>
      <cdr:y>0.98674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38674" y="3419476"/>
          <a:ext cx="7620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0.01667</cdr:x>
      <cdr:y>0.21053</cdr:y>
    </cdr:from>
    <cdr:to>
      <cdr:x>0.075</cdr:x>
      <cdr:y>0.65789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2400" y="1219200"/>
          <a:ext cx="533400" cy="2590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rgbClr val="FFFFFF"/>
              </a:solidFill>
            </a:rPr>
            <a:t>Total P </a:t>
          </a:r>
          <a:r>
            <a:rPr lang="en-US" sz="2400" b="1" dirty="0">
              <a:solidFill>
                <a:srgbClr val="FFFFFF"/>
              </a:solidFill>
            </a:rPr>
            <a:t>(ug/L)</a:t>
          </a:r>
        </a:p>
      </cdr:txBody>
    </cdr:sp>
  </cdr:relSizeAnchor>
  <cdr:relSizeAnchor xmlns:cdr="http://schemas.openxmlformats.org/drawingml/2006/chartDrawing">
    <cdr:from>
      <cdr:x>0.46667</cdr:x>
      <cdr:y>0.88158</cdr:y>
    </cdr:from>
    <cdr:to>
      <cdr:x>0.59563</cdr:x>
      <cdr:y>0.95252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67200" y="5105400"/>
          <a:ext cx="1179243" cy="410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rgbClr val="FFFFFF"/>
              </a:solidFill>
            </a:rPr>
            <a:t>Year</a:t>
          </a:r>
          <a:endParaRPr lang="en-US" sz="24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0.575</cdr:x>
      <cdr:y>0.06579</cdr:y>
    </cdr:from>
    <cdr:to>
      <cdr:x>0.79387</cdr:x>
      <cdr:y>0.19737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57800" y="381000"/>
          <a:ext cx="2001363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2000" b="1" dirty="0" smtClean="0"/>
            <a:t>Sept 17</a:t>
          </a:r>
        </a:p>
        <a:p xmlns:a="http://schemas.openxmlformats.org/drawingml/2006/main">
          <a:pPr algn="ctr"/>
          <a:r>
            <a:rPr lang="en-US" sz="2000" b="1" dirty="0" smtClean="0"/>
            <a:t>(f</a:t>
          </a:r>
          <a:r>
            <a:rPr lang="en-US" sz="2000" b="1" baseline="0" dirty="0" smtClean="0"/>
            <a:t>lood tail end)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0.775</cdr:x>
      <cdr:y>0.10526</cdr:y>
    </cdr:from>
    <cdr:to>
      <cdr:x>0.875</cdr:x>
      <cdr:y>0.11842</cdr:y>
    </cdr:to>
    <cdr:sp macro="" textlink="">
      <cdr:nvSpPr>
        <cdr:cNvPr id="6" name="Straight Arrow Connector 5"/>
        <cdr:cNvSpPr/>
      </cdr:nvSpPr>
      <cdr:spPr>
        <a:xfrm xmlns:a="http://schemas.openxmlformats.org/drawingml/2006/main">
          <a:off x="7086600" y="609600"/>
          <a:ext cx="914400" cy="762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0.86947</cdr:x>
      <cdr:y>0.84211</cdr:y>
    </cdr:from>
    <cdr:to>
      <cdr:x>0.98081</cdr:x>
      <cdr:y>0.97368</cdr:y>
    </cdr:to>
    <cdr:pic>
      <cdr:nvPicPr>
        <cdr:cNvPr id="7" name="Picture 6" descr="logo more contrast.gi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lum bright="70000" contrast="-70000"/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950412" y="4876800"/>
          <a:ext cx="1018133" cy="7620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0.42238</cdr:x>
      <cdr:y>0.95225</cdr:y>
    </cdr:from>
    <cdr:to>
      <cdr:x>0.42931</cdr:x>
      <cdr:y>0.98674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38674" y="3419476"/>
          <a:ext cx="7620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0.40979</cdr:x>
      <cdr:y>0.875</cdr:y>
    </cdr:from>
    <cdr:to>
      <cdr:x>0.48711</cdr:x>
      <cdr:y>0.97222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43425" y="2400300"/>
          <a:ext cx="8572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0.42238</cdr:x>
      <cdr:y>0.95225</cdr:y>
    </cdr:from>
    <cdr:to>
      <cdr:x>0.42931</cdr:x>
      <cdr:y>0.98674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638674" y="3419476"/>
          <a:ext cx="7620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0.575</cdr:x>
      <cdr:y>0.06579</cdr:y>
    </cdr:from>
    <cdr:to>
      <cdr:x>0.80833</cdr:x>
      <cdr:y>0.22503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257800" y="381000"/>
          <a:ext cx="2133600" cy="922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dirty="0" smtClean="0"/>
            <a:t>Sept 17</a:t>
          </a:r>
        </a:p>
        <a:p xmlns:a="http://schemas.openxmlformats.org/drawingml/2006/main">
          <a:pPr algn="ctr"/>
          <a:r>
            <a:rPr lang="en-US" sz="2400" b="1" dirty="0" smtClean="0"/>
            <a:t> (flood tail end)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0.76667</cdr:x>
      <cdr:y>0.11842</cdr:y>
    </cdr:from>
    <cdr:to>
      <cdr:x>0.89167</cdr:x>
      <cdr:y>0.14474</cdr:y>
    </cdr:to>
    <cdr:sp macro="" textlink="">
      <cdr:nvSpPr>
        <cdr:cNvPr id="9" name="Straight Arrow Connector 6"/>
        <cdr:cNvSpPr/>
      </cdr:nvSpPr>
      <cdr:spPr>
        <a:xfrm xmlns:a="http://schemas.openxmlformats.org/drawingml/2006/main">
          <a:off x="7010400" y="685800"/>
          <a:ext cx="1143000" cy="152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chemeClr val="bg1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0.43333</cdr:x>
      <cdr:y>0.875</cdr:y>
    </cdr:from>
    <cdr:to>
      <cdr:x>0.5625</cdr:x>
      <cdr:y>0.97222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962400" y="4800600"/>
          <a:ext cx="1181113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2400" b="1" dirty="0" smtClean="0">
              <a:solidFill>
                <a:srgbClr val="FFFFFF"/>
              </a:solidFill>
            </a:rPr>
            <a:t>Year</a:t>
          </a:r>
          <a:endParaRPr lang="en-US" sz="24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0.01667</cdr:x>
      <cdr:y>0.125</cdr:y>
    </cdr:from>
    <cdr:to>
      <cdr:x>0.075</cdr:x>
      <cdr:y>0.61111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52400" y="723900"/>
          <a:ext cx="533400" cy="2815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2400" b="1" dirty="0" smtClean="0">
              <a:solidFill>
                <a:srgbClr val="FFFFFF"/>
              </a:solidFill>
            </a:rPr>
            <a:t>Dis P (</a:t>
          </a:r>
          <a:r>
            <a:rPr lang="en-US" sz="2400" b="1" dirty="0">
              <a:solidFill>
                <a:srgbClr val="FFFFFF"/>
              </a:solidFill>
            </a:rPr>
            <a:t>ug/L)</a:t>
          </a:r>
        </a:p>
      </cdr:txBody>
    </cdr:sp>
  </cdr:relSizeAnchor>
  <cdr:relSizeAnchor xmlns:cdr="http://schemas.openxmlformats.org/drawingml/2006/chartDrawing">
    <cdr:from>
      <cdr:x>0.87277</cdr:x>
      <cdr:y>0.84211</cdr:y>
    </cdr:from>
    <cdr:to>
      <cdr:x>0.98333</cdr:x>
      <cdr:y>0.96988</cdr:y>
    </cdr:to>
    <cdr:pic>
      <cdr:nvPicPr>
        <cdr:cNvPr id="12" name="Picture 11" descr="logo more contrast.gi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lum bright="70000" contrast="-70000"/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980622" y="4876800"/>
          <a:ext cx="1010978" cy="739946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0.42238</cdr:x>
      <cdr:y>0.95225</cdr:y>
    </cdr:from>
    <cdr:to>
      <cdr:x>0.42931</cdr:x>
      <cdr:y>0.98674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38674" y="3419476"/>
          <a:ext cx="7620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0.40979</cdr:x>
      <cdr:y>0.875</cdr:y>
    </cdr:from>
    <cdr:to>
      <cdr:x>0.48711</cdr:x>
      <cdr:y>0.97222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43425" y="2400300"/>
          <a:ext cx="8572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0.42238</cdr:x>
      <cdr:y>0.95225</cdr:y>
    </cdr:from>
    <cdr:to>
      <cdr:x>0.42931</cdr:x>
      <cdr:y>0.98674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638674" y="3419476"/>
          <a:ext cx="7620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0.45563</cdr:x>
      <cdr:y>0.9</cdr:y>
    </cdr:from>
    <cdr:to>
      <cdr:x>0.58205</cdr:x>
      <cdr:y>0.97774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4166281" y="4800600"/>
          <a:ext cx="1155984" cy="414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chemeClr val="tx1">
                  <a:lumMod val="95000"/>
                </a:schemeClr>
              </a:solidFill>
            </a:rPr>
            <a:t>Date</a:t>
          </a:r>
        </a:p>
      </cdr:txBody>
    </cdr:sp>
  </cdr:relSizeAnchor>
  <cdr:relSizeAnchor xmlns:cdr="http://schemas.openxmlformats.org/drawingml/2006/chartDrawing">
    <cdr:from>
      <cdr:x>0.01667</cdr:x>
      <cdr:y>0.11806</cdr:y>
    </cdr:from>
    <cdr:to>
      <cdr:x>0.06667</cdr:x>
      <cdr:y>0.68571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152400" y="629732"/>
          <a:ext cx="457200" cy="3027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chemeClr val="tx1">
                  <a:lumMod val="95000"/>
                </a:schemeClr>
              </a:solidFill>
            </a:rPr>
            <a:t>Nitrate as N </a:t>
          </a:r>
          <a:r>
            <a:rPr lang="en-US" sz="2400" b="1" dirty="0" smtClean="0">
              <a:solidFill>
                <a:schemeClr val="tx1">
                  <a:lumMod val="95000"/>
                </a:schemeClr>
              </a:solidFill>
            </a:rPr>
            <a:t>(mg/L</a:t>
          </a:r>
          <a:r>
            <a:rPr lang="en-US" sz="2400" b="1" dirty="0">
              <a:solidFill>
                <a:schemeClr val="tx1">
                  <a:lumMod val="95000"/>
                </a:schemeClr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0.625</cdr:x>
      <cdr:y>0.06757</cdr:y>
    </cdr:from>
    <cdr:to>
      <cdr:x>0.85833</cdr:x>
      <cdr:y>0.21622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715001" y="381000"/>
          <a:ext cx="21336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dirty="0" smtClean="0"/>
            <a:t>Dec 3</a:t>
          </a:r>
        </a:p>
        <a:p xmlns:a="http://schemas.openxmlformats.org/drawingml/2006/main">
          <a:pPr algn="ctr"/>
          <a:r>
            <a:rPr lang="en-US" sz="2400" b="1" dirty="0" smtClean="0"/>
            <a:t> (3 months after flood</a:t>
          </a:r>
          <a:r>
            <a:rPr lang="en-US" sz="2400" b="1" baseline="0" dirty="0" smtClean="0"/>
            <a:t>)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0.84167</cdr:x>
      <cdr:y>0.13514</cdr:y>
    </cdr:from>
    <cdr:to>
      <cdr:x>0.925</cdr:x>
      <cdr:y>0.16371</cdr:y>
    </cdr:to>
    <cdr:sp macro="" textlink="">
      <cdr:nvSpPr>
        <cdr:cNvPr id="9" name="Straight Arrow Connector 6"/>
        <cdr:cNvSpPr/>
      </cdr:nvSpPr>
      <cdr:spPr>
        <a:xfrm xmlns:a="http://schemas.openxmlformats.org/drawingml/2006/main">
          <a:off x="7696200" y="762000"/>
          <a:ext cx="762000" cy="16110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0.875</cdr:x>
      <cdr:y>0.8316</cdr:y>
    </cdr:from>
    <cdr:to>
      <cdr:x>0.98833</cdr:x>
      <cdr:y>0.97297</cdr:y>
    </cdr:to>
    <cdr:pic>
      <cdr:nvPicPr>
        <cdr:cNvPr id="10" name="Picture 9" descr="logo more contrast.gi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lum bright="70000" contrast="-70000"/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001000" y="4689230"/>
          <a:ext cx="1036315" cy="797169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0.42238</cdr:x>
      <cdr:y>0.95225</cdr:y>
    </cdr:from>
    <cdr:to>
      <cdr:x>0.42931</cdr:x>
      <cdr:y>0.98674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38674" y="3419476"/>
          <a:ext cx="7620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0.01667</cdr:x>
      <cdr:y>0.2027</cdr:y>
    </cdr:from>
    <cdr:to>
      <cdr:x>0.075</cdr:x>
      <cdr:y>0.56757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2400" y="1143000"/>
          <a:ext cx="533400" cy="2057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2400" b="1" dirty="0">
              <a:solidFill>
                <a:srgbClr val="FFFFFF"/>
              </a:solidFill>
            </a:rPr>
            <a:t>TOC (mg/L)</a:t>
          </a:r>
        </a:p>
      </cdr:txBody>
    </cdr:sp>
  </cdr:relSizeAnchor>
  <cdr:relSizeAnchor xmlns:cdr="http://schemas.openxmlformats.org/drawingml/2006/chartDrawing">
    <cdr:from>
      <cdr:x>0.45</cdr:x>
      <cdr:y>0.89189</cdr:y>
    </cdr:from>
    <cdr:to>
      <cdr:x>0.55522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14800" y="5029199"/>
          <a:ext cx="96217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rgbClr val="FFFFFF"/>
              </a:solidFill>
            </a:rPr>
            <a:t>Year</a:t>
          </a:r>
          <a:endParaRPr lang="en-US" sz="24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0.6</cdr:x>
      <cdr:y>0.06757</cdr:y>
    </cdr:from>
    <cdr:to>
      <cdr:x>0.84167</cdr:x>
      <cdr:y>0.19928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486400" y="380999"/>
          <a:ext cx="2209800" cy="742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2000" b="1" dirty="0" smtClean="0"/>
            <a:t>Sept 17</a:t>
          </a:r>
        </a:p>
        <a:p xmlns:a="http://schemas.openxmlformats.org/drawingml/2006/main">
          <a:pPr algn="ctr"/>
          <a:r>
            <a:rPr lang="en-US" sz="2000" b="1" baseline="0" dirty="0" smtClean="0"/>
            <a:t>(flood tail end)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0.81667</cdr:x>
      <cdr:y>0.13513</cdr:y>
    </cdr:from>
    <cdr:to>
      <cdr:x>0.89167</cdr:x>
      <cdr:y>0.16216</cdr:y>
    </cdr:to>
    <cdr:sp macro="" textlink="">
      <cdr:nvSpPr>
        <cdr:cNvPr id="6" name="Straight Arrow Connector 5"/>
        <cdr:cNvSpPr/>
      </cdr:nvSpPr>
      <cdr:spPr>
        <a:xfrm xmlns:a="http://schemas.openxmlformats.org/drawingml/2006/main">
          <a:off x="7467600" y="761999"/>
          <a:ext cx="685800" cy="152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0.86667</cdr:x>
      <cdr:y>0.83694</cdr:y>
    </cdr:from>
    <cdr:to>
      <cdr:x>0.98333</cdr:x>
      <cdr:y>0.97568</cdr:y>
    </cdr:to>
    <cdr:pic>
      <cdr:nvPicPr>
        <cdr:cNvPr id="7" name="Picture 6" descr="logo more contrast.gi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lum bright="70000" contrast="-70000"/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924800" y="4719321"/>
          <a:ext cx="1066800" cy="78232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C12F2E-84AE-4B10-B19C-5D1ED31589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4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0DB0-F32E-46CB-846C-03E67BF7B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39957-2AA2-4D12-84FB-D3334532D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94BC4-7D60-425C-9C0A-987E0022C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2DE4A-6DEB-4300-B5AE-9D6624F27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C7561-BA72-4B93-9E81-537C79C831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3D437-8866-4E74-BB38-DDF66D50B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2455-5349-468B-8610-76AF75FB5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35C88-28EE-4457-A841-3E1CB0DB30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E51EE-8E68-4F9C-8254-B3971DEBD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CE38D-3AD6-4344-B479-0F102F186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1ECA2-9308-4352-9FA9-3F9F1B94B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92EE7-67E3-4F5A-804D-90E1BCA8E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DAB4-2862-4E0E-8FD4-01FA68D1C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13435-4FAE-4453-AE24-0BD9DA175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46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94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E5774930-B712-4C52-B12C-815D808AF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frm=1&amp;source=images&amp;cd=&amp;cad=rja&amp;uact=8&amp;docid=WWhHx9xfwgEB8M&amp;tbnid=01aKQIYSLInyjM:&amp;ved=0CAUQjRw&amp;url=http://www.vista-engineering.com/about-us.html&amp;ei=AI5VU72JNMOqyATQ_IGIDg&amp;bvm=bv.65058239,d.aWw&amp;psig=AFQjCNHGaroQpbYOsOAqIEIfLP5tztka1w&amp;ust=139820216233724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1" descr="20130913_1253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20"/>
            <a:ext cx="8688296" cy="65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058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/>
              </a:rPr>
              <a:t>Boulder Reservoir</a:t>
            </a:r>
            <a:br>
              <a:rPr lang="en-US" sz="4000" b="1" dirty="0" smtClean="0">
                <a:solidFill>
                  <a:schemeClr val="bg1"/>
                </a:solidFill>
                <a:effectLst/>
              </a:rPr>
            </a:br>
            <a:r>
              <a:rPr lang="en-US" sz="4000" b="1" dirty="0" smtClean="0">
                <a:solidFill>
                  <a:schemeClr val="bg1"/>
                </a:solidFill>
                <a:effectLst/>
              </a:rPr>
              <a:t>Flood September 2013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5562600"/>
            <a:ext cx="46482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Jim Shelley City of Boulder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RMWQAA 2014 Symposium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4/25/2014</a:t>
            </a:r>
          </a:p>
        </p:txBody>
      </p:sp>
      <p:pic>
        <p:nvPicPr>
          <p:cNvPr id="9" name="Picture 8" descr="logo more contr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3421" y="5638800"/>
            <a:ext cx="1215766" cy="889837"/>
          </a:xfrm>
          <a:prstGeom prst="rect">
            <a:avLst/>
          </a:prstGeom>
        </p:spPr>
      </p:pic>
      <p:pic>
        <p:nvPicPr>
          <p:cNvPr id="20486" name="Picture 6" descr="http://www.vista-engineering.com/images/logo-rocky-mountain-water-quality-analysts-associati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546" y="5483052"/>
            <a:ext cx="1267054" cy="107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Content Placeholder 13" descr="20130913_123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266" y="228600"/>
            <a:ext cx="8660134" cy="6493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1277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/>
              </a:rPr>
              <a:t>Six Mile Reservoir </a:t>
            </a:r>
            <a:br>
              <a:rPr lang="en-US" sz="4000" b="1" dirty="0" smtClean="0">
                <a:solidFill>
                  <a:schemeClr val="bg1"/>
                </a:solidFill>
                <a:effectLst/>
              </a:rPr>
            </a:br>
            <a:r>
              <a:rPr lang="en-US" sz="4000" b="1" dirty="0" smtClean="0">
                <a:solidFill>
                  <a:schemeClr val="bg1"/>
                </a:solidFill>
                <a:effectLst/>
              </a:rPr>
              <a:t>(9/12/13)</a:t>
            </a:r>
            <a:endParaRPr lang="en-US" sz="4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114800"/>
            <a:ext cx="452893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Water Quality Data (9/17)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TSS- 101 mg/L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NO</a:t>
            </a:r>
            <a:r>
              <a:rPr lang="en-US" sz="2800" baseline="-250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3</a:t>
            </a: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- 0.77 mg/L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TP- 254 ug/L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DP- 89 ug/L</a:t>
            </a: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6" name="Picture 5" descr="logo more contr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5653716"/>
            <a:ext cx="1195387" cy="874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Content Placeholder 13" descr="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6458"/>
            <a:ext cx="8686799" cy="6513958"/>
          </a:xfrm>
        </p:spPr>
      </p:pic>
      <p:sp>
        <p:nvSpPr>
          <p:cNvPr id="5" name="TextBox 4"/>
          <p:cNvSpPr txBox="1"/>
          <p:nvPr/>
        </p:nvSpPr>
        <p:spPr>
          <a:xfrm>
            <a:off x="762000" y="4114800"/>
            <a:ext cx="452893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Water Quality Data (9/17)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TSS- 44 mg/L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NO</a:t>
            </a:r>
            <a:r>
              <a:rPr lang="en-US" sz="2800" baseline="-250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3</a:t>
            </a: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- 1.58 mg/L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TP- 118 ug/L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DP- 42 ug/L</a:t>
            </a: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609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0" cap="none" spc="0" normalizeH="0" noProof="0" dirty="0" smtClean="0">
                <a:ln w="19050">
                  <a:solidFill>
                    <a:schemeClr val="bg1"/>
                  </a:solidFill>
                </a:ln>
                <a:uLnTx/>
                <a:uFillTx/>
                <a:latin typeface="+mj-lt"/>
                <a:ea typeface="+mj-ea"/>
                <a:cs typeface="+mj-cs"/>
              </a:rPr>
              <a:t>Saint Vrain River via Boulder Feeder Canal (9/13/13)</a:t>
            </a:r>
            <a:endParaRPr kumimoji="0" lang="en-US" sz="4000" b="1" u="none" strike="noStrike" kern="0" cap="none" spc="0" normalizeH="0" noProof="0" dirty="0">
              <a:ln w="19050">
                <a:solidFill>
                  <a:schemeClr val="bg1"/>
                </a:solidFill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logo more contrast.g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7772400" y="5765258"/>
            <a:ext cx="1042988" cy="76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Content Placeholder 43" descr="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548" y="152401"/>
            <a:ext cx="8686852" cy="6513998"/>
          </a:xfrm>
        </p:spPr>
      </p:pic>
      <p:sp>
        <p:nvSpPr>
          <p:cNvPr id="4" name="TextBox 3"/>
          <p:cNvSpPr txBox="1"/>
          <p:nvPr/>
        </p:nvSpPr>
        <p:spPr>
          <a:xfrm>
            <a:off x="685800" y="4114800"/>
            <a:ext cx="452893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Water Quality Data (9/17)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TSS- 50 mg/L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NO</a:t>
            </a:r>
            <a:r>
              <a:rPr lang="en-US" sz="2800" baseline="-250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3</a:t>
            </a: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- 1.52 mg/L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TP- 206 ug/L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DP- 78 ug/L</a:t>
            </a: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609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Dry Creek (9/13/13)</a:t>
            </a:r>
            <a:endParaRPr kumimoji="0" lang="en-US" sz="4000" b="1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logo more contrast.g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7467600" y="5633287"/>
            <a:ext cx="1119187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effectLst/>
              </a:rPr>
              <a:t>Boulder Reservoir Estimated Flood Loading Rates</a:t>
            </a:r>
            <a:endParaRPr lang="en-US" sz="4000" b="1" dirty="0">
              <a:effectLst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302125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TSS – 530,841 lbs    265 tons       221 cubic yards  (2.2x avg annual load)</a:t>
            </a:r>
          </a:p>
          <a:p>
            <a:pPr>
              <a:defRPr/>
            </a:pPr>
            <a:r>
              <a:rPr lang="en-US" sz="3600" dirty="0" smtClean="0"/>
              <a:t>NO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as N - 9036 lbs (3.7x)</a:t>
            </a:r>
          </a:p>
          <a:p>
            <a:pPr>
              <a:defRPr/>
            </a:pPr>
            <a:r>
              <a:rPr lang="en-US" sz="3600" dirty="0" smtClean="0"/>
              <a:t>TP - 1352 lbs  (1.6x)</a:t>
            </a:r>
          </a:p>
          <a:p>
            <a:pPr>
              <a:defRPr/>
            </a:pPr>
            <a:r>
              <a:rPr lang="en-US" sz="3600" dirty="0" smtClean="0"/>
              <a:t>DP - 490 lbs  (1.5x)</a:t>
            </a:r>
            <a:endParaRPr lang="en-US" sz="3600" dirty="0"/>
          </a:p>
        </p:txBody>
      </p:sp>
      <p:pic>
        <p:nvPicPr>
          <p:cNvPr id="4" name="Picture 3" descr="logo more contrast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772400" y="5806116"/>
            <a:ext cx="1195387" cy="874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142999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ffectLst/>
              </a:rPr>
              <a:t>Boulder Reservoir Clarity</a:t>
            </a:r>
            <a:endParaRPr lang="en-US" sz="4000" b="1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524000"/>
          <a:ext cx="8991601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569"/>
                <a:gridCol w="938254"/>
                <a:gridCol w="1094629"/>
                <a:gridCol w="1172817"/>
                <a:gridCol w="938254"/>
                <a:gridCol w="703690"/>
                <a:gridCol w="710206"/>
                <a:gridCol w="697175"/>
                <a:gridCol w="703690"/>
                <a:gridCol w="547317"/>
              </a:tblGrid>
              <a:tr h="15064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Pre-Flood</a:t>
                      </a:r>
                    </a:p>
                    <a:p>
                      <a:pPr algn="ctr"/>
                      <a:r>
                        <a:rPr lang="en-US" sz="2000" dirty="0" smtClean="0"/>
                        <a:t>(9/3)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During Flood</a:t>
                      </a:r>
                    </a:p>
                    <a:p>
                      <a:r>
                        <a:rPr lang="en-US" sz="2000" dirty="0" smtClean="0"/>
                        <a:t>(9/13)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Flood</a:t>
                      </a:r>
                      <a:r>
                        <a:rPr lang="en-US" sz="2000" baseline="0" dirty="0" smtClean="0"/>
                        <a:t> Waters Recede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(9/17)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Post Flood</a:t>
                      </a:r>
                    </a:p>
                    <a:p>
                      <a:pPr algn="ctr"/>
                      <a:r>
                        <a:rPr lang="en-US" sz="2000" dirty="0" smtClean="0"/>
                        <a:t>(10/8)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11/5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12/3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1/17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2/24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4/1</a:t>
                      </a:r>
                      <a:endParaRPr lang="en-US" sz="2000" dirty="0"/>
                    </a:p>
                  </a:txBody>
                  <a:tcPr/>
                </a:tc>
              </a:tr>
              <a:tr h="119090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Turbidity (ntu)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</a:tr>
              <a:tr h="11238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TSS (mg/L)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</a:tr>
              <a:tr h="10555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Secchi (m)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381000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400" b="1" kern="0" dirty="0" smtClean="0">
                <a:solidFill>
                  <a:schemeClr val="tx2"/>
                </a:solidFill>
              </a:rPr>
              <a:t>Boulder Reservoir Turbidity 14 Year Trend</a:t>
            </a:r>
            <a:endParaRPr lang="en-US" sz="3400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effectLst/>
              </a:rPr>
              <a:t>Boulder Reservoir E-coli and Chlorophyll a</a:t>
            </a:r>
            <a:endParaRPr lang="en-US" sz="4000" b="1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904998"/>
          <a:ext cx="8991599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914400"/>
                <a:gridCol w="1066800"/>
                <a:gridCol w="1143000"/>
                <a:gridCol w="914400"/>
                <a:gridCol w="685800"/>
                <a:gridCol w="762000"/>
                <a:gridCol w="685800"/>
                <a:gridCol w="748084"/>
                <a:gridCol w="547315"/>
              </a:tblGrid>
              <a:tr h="16671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 -Flood</a:t>
                      </a:r>
                    </a:p>
                    <a:p>
                      <a:pPr algn="ctr"/>
                      <a:r>
                        <a:rPr lang="en-US" sz="2000" dirty="0" smtClean="0"/>
                        <a:t>(9/3)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During Flood</a:t>
                      </a:r>
                    </a:p>
                    <a:p>
                      <a:r>
                        <a:rPr lang="en-US" sz="2000" dirty="0" smtClean="0"/>
                        <a:t>(9/13)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Flood</a:t>
                      </a:r>
                      <a:r>
                        <a:rPr lang="en-US" sz="2000" baseline="0" dirty="0" smtClean="0"/>
                        <a:t> Waters Recede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(9/17)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Post Flood</a:t>
                      </a:r>
                    </a:p>
                    <a:p>
                      <a:pPr algn="ctr"/>
                      <a:r>
                        <a:rPr lang="en-US" sz="2000" dirty="0" smtClean="0"/>
                        <a:t>(10/8)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11/5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12/3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1/17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2/24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4/1</a:t>
                      </a:r>
                      <a:endParaRPr lang="en-US" sz="2000" dirty="0"/>
                    </a:p>
                  </a:txBody>
                  <a:tcPr/>
                </a:tc>
              </a:tr>
              <a:tr h="142765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E-coli (cfu/</a:t>
                      </a:r>
                    </a:p>
                    <a:p>
                      <a:r>
                        <a:rPr lang="en-US" sz="2000" dirty="0" smtClean="0"/>
                        <a:t>100mls)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&lt;1</a:t>
                      </a:r>
                      <a:endParaRPr lang="en-US" sz="2000" dirty="0"/>
                    </a:p>
                  </a:txBody>
                  <a:tcPr/>
                </a:tc>
              </a:tr>
              <a:tr h="12485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Chlorophyll a (ug/L)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381000"/>
            <a:ext cx="9144000" cy="788987"/>
          </a:xfrm>
          <a:prstGeom prst="rect">
            <a:avLst/>
          </a:prstGeom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Boulder Reservoir Chlorophyll a 14 Year Trend</a:t>
            </a:r>
            <a:endParaRPr kumimoji="0" lang="en-US" sz="3000" b="1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ffectLst/>
              </a:rPr>
              <a:t>Boulder Reservoir Nutrients</a:t>
            </a:r>
            <a:endParaRPr lang="en-US" sz="4000" b="1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799" cy="491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990600"/>
                <a:gridCol w="1219200"/>
                <a:gridCol w="990600"/>
                <a:gridCol w="762000"/>
                <a:gridCol w="762000"/>
                <a:gridCol w="762000"/>
                <a:gridCol w="762000"/>
                <a:gridCol w="838200"/>
              </a:tblGrid>
              <a:tr h="166491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Parameter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Pre-Flood</a:t>
                      </a:r>
                    </a:p>
                    <a:p>
                      <a:pPr algn="ctr"/>
                      <a:r>
                        <a:rPr lang="en-US" sz="2200" dirty="0" smtClean="0"/>
                        <a:t>(9/3)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Flood</a:t>
                      </a:r>
                      <a:r>
                        <a:rPr lang="en-US" sz="2200" baseline="0" dirty="0" smtClean="0"/>
                        <a:t> Waters Recede</a:t>
                      </a:r>
                    </a:p>
                    <a:p>
                      <a:pPr algn="ctr"/>
                      <a:r>
                        <a:rPr lang="en-US" sz="2200" baseline="0" dirty="0" smtClean="0"/>
                        <a:t>(9/17)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Post Flood</a:t>
                      </a:r>
                    </a:p>
                    <a:p>
                      <a:pPr algn="ctr"/>
                      <a:r>
                        <a:rPr lang="en-US" sz="2200" dirty="0" smtClean="0"/>
                        <a:t>(10/8)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11/5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12/3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1/17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2/24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4/1</a:t>
                      </a:r>
                      <a:endParaRPr lang="en-US" sz="2200" dirty="0"/>
                    </a:p>
                  </a:txBody>
                  <a:tcPr/>
                </a:tc>
              </a:tr>
              <a:tr h="50780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TP  (ug/L)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49.9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47.4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27.5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41.6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36.2</a:t>
                      </a:r>
                      <a:endParaRPr lang="en-US" sz="2200" dirty="0"/>
                    </a:p>
                  </a:txBody>
                  <a:tcPr/>
                </a:tc>
              </a:tr>
              <a:tr h="45357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DP  (ug/L)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5.6</a:t>
                      </a:r>
                      <a:endParaRPr lang="en-US" sz="2200" dirty="0"/>
                    </a:p>
                  </a:txBody>
                  <a:tcPr/>
                </a:tc>
              </a:tr>
              <a:tr h="49790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OP  (ug/L)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&lt;2.5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&lt;2.5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&lt;2.5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&lt;2.5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&lt;2.5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&lt;2.5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&lt;2.5</a:t>
                      </a:r>
                      <a:endParaRPr lang="en-US" sz="2200" dirty="0"/>
                    </a:p>
                  </a:txBody>
                  <a:tcPr/>
                </a:tc>
              </a:tr>
              <a:tr h="47206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TN  (ug/L)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401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665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714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805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726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559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562</a:t>
                      </a:r>
                      <a:endParaRPr lang="en-US" sz="2200" dirty="0"/>
                    </a:p>
                  </a:txBody>
                  <a:tcPr/>
                </a:tc>
              </a:tr>
              <a:tr h="56006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NO3 (ug/L)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&lt;4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145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175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246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72</a:t>
                      </a:r>
                      <a:endParaRPr lang="en-US" sz="2200" dirty="0"/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TOC (mg/L)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5.8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5.2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5.1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4.7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7813"/>
            <a:ext cx="9144000" cy="6365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Boulder Reservoir Total P 14 Year Trend</a:t>
            </a:r>
            <a:endParaRPr kumimoji="0" lang="en-US" sz="3400" b="1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065a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4598564" cy="2971800"/>
          </a:xfrm>
        </p:spPr>
      </p:pic>
      <p:pic>
        <p:nvPicPr>
          <p:cNvPr id="4" name="Picture 3" descr="11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1944" y="1066800"/>
            <a:ext cx="4845698" cy="3124200"/>
          </a:xfrm>
          <a:prstGeom prst="rect">
            <a:avLst/>
          </a:prstGeom>
        </p:spPr>
      </p:pic>
      <p:pic>
        <p:nvPicPr>
          <p:cNvPr id="5" name="Picture 4" descr="12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429000"/>
            <a:ext cx="4838756" cy="298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7813"/>
            <a:ext cx="9144000" cy="6365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Boulder Reservoir Dis P 14 Year Trend</a:t>
            </a:r>
            <a:endParaRPr kumimoji="0" lang="en-US" sz="3400" b="1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381000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400" b="1" kern="0" dirty="0" smtClean="0">
                <a:solidFill>
                  <a:schemeClr val="tx2"/>
                </a:solidFill>
              </a:rPr>
              <a:t>Boulder Reservoir Nitrate 14 Year Trend</a:t>
            </a:r>
            <a:endParaRPr lang="en-US" sz="3400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219201"/>
          <a:ext cx="9144000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7813"/>
            <a:ext cx="9144000" cy="7889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Boulder Reservoir TOC 14 Year Trend</a:t>
            </a:r>
            <a:endParaRPr kumimoji="0" lang="en-US" sz="3400" b="1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ffectLst/>
              </a:rPr>
              <a:t>Boulder Reservoir Post Flood Metals, VOC’s, SOC’s &amp; EC’s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724400"/>
          </a:xfrm>
        </p:spPr>
        <p:txBody>
          <a:bodyPr/>
          <a:lstStyle/>
          <a:p>
            <a:pPr marL="514350" indent="-514350">
              <a:buNone/>
              <a:defRPr/>
            </a:pPr>
            <a:r>
              <a:rPr lang="en-US" dirty="0" smtClean="0"/>
              <a:t>		Metals</a:t>
            </a:r>
          </a:p>
          <a:p>
            <a:pPr marL="1371600" lvl="2" indent="-514350">
              <a:defRPr/>
            </a:pPr>
            <a:r>
              <a:rPr lang="en-US" dirty="0" smtClean="0"/>
              <a:t>	</a:t>
            </a:r>
            <a:r>
              <a:rPr lang="en-US" sz="2600" dirty="0" smtClean="0"/>
              <a:t>Al, Fe increased</a:t>
            </a:r>
          </a:p>
          <a:p>
            <a:pPr marL="1371600" lvl="2" indent="-514350">
              <a:defRPr/>
            </a:pPr>
            <a:r>
              <a:rPr lang="en-US" sz="2600" dirty="0" smtClean="0"/>
              <a:t>	Be, Cd, Cr, Cu, Pb, Mo, Se, U, Zn slight 	increases-below aquatic life limits</a:t>
            </a:r>
          </a:p>
          <a:p>
            <a:pPr marL="1371600" lvl="2" indent="-514350">
              <a:buNone/>
              <a:defRPr/>
            </a:pPr>
            <a:r>
              <a:rPr lang="en-US" sz="3200" dirty="0" smtClean="0"/>
              <a:t>VOC’s- all less than detection </a:t>
            </a:r>
          </a:p>
          <a:p>
            <a:pPr marL="1371600" lvl="2" indent="-514350">
              <a:buNone/>
              <a:defRPr/>
            </a:pPr>
            <a:r>
              <a:rPr lang="en-US" sz="3200" dirty="0" smtClean="0"/>
              <a:t>SOC’s- all less than detection</a:t>
            </a:r>
          </a:p>
          <a:p>
            <a:pPr marL="1371600" lvl="2" indent="-514350">
              <a:buNone/>
              <a:defRPr/>
            </a:pPr>
            <a:r>
              <a:rPr lang="en-US" sz="3200" dirty="0" smtClean="0"/>
              <a:t>Emerging contaminants- first time low level hits for Bisphenol A and Triclosan</a:t>
            </a:r>
          </a:p>
          <a:p>
            <a:pPr marL="1371600" lvl="2" indent="-514350">
              <a:buNone/>
              <a:defRPr/>
            </a:pPr>
            <a:r>
              <a:rPr lang="en-US" sz="3200" dirty="0" smtClean="0"/>
              <a:t>ANS</a:t>
            </a:r>
            <a:endParaRPr lang="en-US" dirty="0" smtClean="0"/>
          </a:p>
        </p:txBody>
      </p:sp>
      <p:pic>
        <p:nvPicPr>
          <p:cNvPr id="4" name="Picture 3" descr="logo more contrast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696200" y="5791200"/>
            <a:ext cx="1249327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ix Mile Res overflow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14300"/>
            <a:ext cx="8788399" cy="6591299"/>
          </a:xfrm>
        </p:spPr>
      </p:pic>
      <p:sp>
        <p:nvSpPr>
          <p:cNvPr id="7" name="Rectangle 6"/>
          <p:cNvSpPr/>
          <p:nvPr/>
        </p:nvSpPr>
        <p:spPr>
          <a:xfrm>
            <a:off x="228600" y="152400"/>
            <a:ext cx="8686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rPr>
              <a:t>Boulder Reservoir post flood monitoring will continue focusing on taste and odors, DBP precursors and reservoir condition</a:t>
            </a:r>
            <a:endParaRPr lang="en-US" sz="34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 descr="logo more contrast.g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7543800" y="5715000"/>
            <a:ext cx="1249327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Content Placeholder 31" descr="20130913_125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958" y="189384"/>
            <a:ext cx="8689810" cy="6516216"/>
          </a:xfrm>
        </p:spPr>
      </p:pic>
      <p:sp>
        <p:nvSpPr>
          <p:cNvPr id="4" name="Rectangle 3"/>
          <p:cNvSpPr/>
          <p:nvPr/>
        </p:nvSpPr>
        <p:spPr>
          <a:xfrm>
            <a:off x="228600" y="304800"/>
            <a:ext cx="8686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rPr>
              <a:t>Boulder Reservoir post flood monitoring will continue focusing on taste and odors, DBP precursors and reservoir condition</a:t>
            </a:r>
            <a:endParaRPr lang="en-US" sz="34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logo more contr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5689060"/>
            <a:ext cx="1271587" cy="93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389187"/>
          </a:xfrm>
        </p:spPr>
        <p:txBody>
          <a:bodyPr/>
          <a:lstStyle/>
          <a:p>
            <a:r>
              <a:rPr lang="en-US" dirty="0" smtClean="0"/>
              <a:t>Monitoring will continue focusing on taste and odor, DBP’s and reservoir condition</a:t>
            </a:r>
            <a:endParaRPr lang="en-US" dirty="0"/>
          </a:p>
        </p:txBody>
      </p:sp>
      <p:pic>
        <p:nvPicPr>
          <p:cNvPr id="4" name="Picture 3" descr="20130913_125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4676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Tributaries</a:t>
            </a:r>
          </a:p>
        </p:txBody>
      </p:sp>
      <p:pic>
        <p:nvPicPr>
          <p:cNvPr id="20483" name="Picture 36" descr="br3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6000" y="1600200"/>
            <a:ext cx="2921000" cy="2189163"/>
          </a:xfrm>
        </p:spPr>
      </p:pic>
      <p:pic>
        <p:nvPicPr>
          <p:cNvPr id="20484" name="Picture 39" descr="br3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7000" y="1600200"/>
            <a:ext cx="2921000" cy="2189163"/>
          </a:xfrm>
        </p:spPr>
      </p:pic>
      <p:pic>
        <p:nvPicPr>
          <p:cNvPr id="20485" name="Picture 42" descr="br4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3951288"/>
            <a:ext cx="2895600" cy="2170112"/>
          </a:xfrm>
        </p:spPr>
      </p:pic>
      <p:pic>
        <p:nvPicPr>
          <p:cNvPr id="20486" name="Picture 45" descr="br4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07000" y="3941763"/>
            <a:ext cx="2921000" cy="2189162"/>
          </a:xfrm>
        </p:spPr>
      </p:pic>
      <p:pic>
        <p:nvPicPr>
          <p:cNvPr id="20487" name="Picture 48" descr="br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1500" y="2333625"/>
            <a:ext cx="291941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1066800" y="32004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Farmers</a:t>
            </a: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3276600" y="4038600"/>
            <a:ext cx="160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Little Dry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6096000" y="3276600"/>
            <a:ext cx="180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Dry Creek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1143000" y="5562600"/>
            <a:ext cx="823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Unk</a:t>
            </a: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5410200" y="5638800"/>
            <a:ext cx="903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BFC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5363" name="Content Placeholder 13" descr="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0988" y="1600200"/>
            <a:ext cx="60420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8" descr="br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301750"/>
            <a:ext cx="7924800" cy="5124450"/>
          </a:xfrm>
          <a:noFill/>
        </p:spPr>
      </p:pic>
      <p:sp>
        <p:nvSpPr>
          <p:cNvPr id="634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Physical Characteristics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3581400" y="21336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13,000 acft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4114800" y="2514600"/>
            <a:ext cx="180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580 acres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4419600" y="3048000"/>
            <a:ext cx="2817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Max Depth 28 ft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3581400" y="3429000"/>
            <a:ext cx="3035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Mean Depth 23 ft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1905000" y="4800600"/>
            <a:ext cx="4791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Shoreline Length  5.1 miles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2057400" y="5257800"/>
            <a:ext cx="5078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Shoreline Development  1.51</a:t>
            </a: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>
            <a:off x="2057400" y="4343400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H="1">
            <a:off x="6172200" y="4343400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3429000" y="403860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Fetch 1.2 miles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3" grpId="0"/>
      <p:bldP spid="63504" grpId="0"/>
      <p:bldP spid="63505" grpId="0"/>
      <p:bldP spid="63506" grpId="0"/>
      <p:bldP spid="63507" grpId="0"/>
      <p:bldP spid="63508" grpId="0"/>
      <p:bldP spid="63511" grpId="0" animBg="1"/>
      <p:bldP spid="63513" grpId="0" animBg="1"/>
      <p:bldP spid="635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9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219200"/>
            <a:ext cx="4486656" cy="3007676"/>
          </a:xfrm>
          <a:prstGeom prst="rect">
            <a:avLst/>
          </a:prstGeom>
        </p:spPr>
      </p:pic>
      <p:pic>
        <p:nvPicPr>
          <p:cNvPr id="4" name="Picture 3" descr="09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886200"/>
            <a:ext cx="4739458" cy="2590800"/>
          </a:xfrm>
          <a:prstGeom prst="rect">
            <a:avLst/>
          </a:prstGeom>
        </p:spPr>
      </p:pic>
      <p:pic>
        <p:nvPicPr>
          <p:cNvPr id="3" name="Content Placeholder 2" descr="086b.jpg"/>
          <p:cNvPicPr>
            <a:picLocks noGrp="1" noChangeAspect="1"/>
          </p:cNvPicPr>
          <p:nvPr>
            <p:ph/>
          </p:nvPr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4450813" cy="304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389187"/>
          </a:xfrm>
        </p:spPr>
        <p:txBody>
          <a:bodyPr/>
          <a:lstStyle/>
          <a:p>
            <a:r>
              <a:rPr lang="en-US" dirty="0" smtClean="0"/>
              <a:t>Monitoring will continue focusing on taste and odor, DBP’s and reservoir condition</a:t>
            </a:r>
            <a:endParaRPr lang="en-US" dirty="0"/>
          </a:p>
        </p:txBody>
      </p:sp>
      <p:pic>
        <p:nvPicPr>
          <p:cNvPr id="12" name="Picture 11" descr="20130913_125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7" name="Content Placeholder 5" descr="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0988" y="1600200"/>
            <a:ext cx="6042025" cy="45307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5258535" cy="3363468"/>
          </a:xfrm>
          <a:prstGeom prst="rect">
            <a:avLst/>
          </a:prstGeom>
        </p:spPr>
      </p:pic>
      <p:pic>
        <p:nvPicPr>
          <p:cNvPr id="7" name="Picture 6" descr="14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581400"/>
            <a:ext cx="4342830" cy="2902458"/>
          </a:xfrm>
          <a:prstGeom prst="rect">
            <a:avLst/>
          </a:prstGeom>
        </p:spPr>
      </p:pic>
      <p:pic>
        <p:nvPicPr>
          <p:cNvPr id="10" name="Picture 9" descr="08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609600"/>
            <a:ext cx="4592556" cy="2821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90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34553" y="537369"/>
            <a:ext cx="8680847" cy="5787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/>
              </a:rPr>
              <a:t>Acknowledgements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r>
              <a:rPr lang="en-US" dirty="0" smtClean="0"/>
              <a:t>City of Boulder Drinking Water Quality Lab</a:t>
            </a:r>
          </a:p>
          <a:p>
            <a:pPr lvl="1"/>
            <a:r>
              <a:rPr lang="en-US" dirty="0" smtClean="0"/>
              <a:t>Zach Lelwica</a:t>
            </a:r>
          </a:p>
          <a:p>
            <a:pPr lvl="1"/>
            <a:r>
              <a:rPr lang="en-US" dirty="0" smtClean="0"/>
              <a:t>Anu Thorat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City of Boulder Waste Water Quality Lab</a:t>
            </a:r>
          </a:p>
          <a:p>
            <a:pPr lvl="1"/>
            <a:r>
              <a:rPr lang="en-US" dirty="0" smtClean="0"/>
              <a:t>Kurt Keilbach</a:t>
            </a:r>
          </a:p>
          <a:p>
            <a:pPr lvl="1"/>
            <a:r>
              <a:rPr lang="en-US" dirty="0" smtClean="0"/>
              <a:t>Melissa Mimna</a:t>
            </a:r>
          </a:p>
          <a:p>
            <a:pPr lvl="1"/>
            <a:r>
              <a:rPr lang="en-US" dirty="0" smtClean="0"/>
              <a:t>Rick Dingeman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logo more contrast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752021" y="5791200"/>
            <a:ext cx="1215766" cy="889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ffectLst/>
              </a:rPr>
              <a:t>Presentation Topics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5029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 smtClean="0">
                <a:effectLst/>
              </a:rPr>
              <a:t>Flood Water Sources</a:t>
            </a:r>
          </a:p>
          <a:p>
            <a:pPr>
              <a:lnSpc>
                <a:spcPct val="90000"/>
              </a:lnSpc>
            </a:pPr>
            <a:r>
              <a:rPr lang="en-US" sz="3400" dirty="0" smtClean="0">
                <a:effectLst/>
              </a:rPr>
              <a:t>Reservoir Net Volume Increase</a:t>
            </a:r>
          </a:p>
          <a:p>
            <a:pPr>
              <a:lnSpc>
                <a:spcPct val="90000"/>
              </a:lnSpc>
            </a:pPr>
            <a:r>
              <a:rPr lang="en-US" sz="3400" dirty="0" smtClean="0">
                <a:effectLst/>
              </a:rPr>
              <a:t>Tributary Flood Photos and Water Quality Data</a:t>
            </a:r>
          </a:p>
          <a:p>
            <a:pPr>
              <a:lnSpc>
                <a:spcPct val="90000"/>
              </a:lnSpc>
            </a:pPr>
            <a:r>
              <a:rPr lang="en-US" sz="3400" dirty="0" smtClean="0">
                <a:effectLst/>
              </a:rPr>
              <a:t>Tributary Loads</a:t>
            </a:r>
          </a:p>
          <a:p>
            <a:pPr>
              <a:lnSpc>
                <a:spcPct val="90000"/>
              </a:lnSpc>
            </a:pPr>
            <a:r>
              <a:rPr lang="en-US" sz="3400" dirty="0" smtClean="0">
                <a:effectLst/>
              </a:rPr>
              <a:t>Reservoir Condition Before and After the Flood</a:t>
            </a:r>
          </a:p>
          <a:p>
            <a:pPr>
              <a:lnSpc>
                <a:spcPct val="90000"/>
              </a:lnSpc>
            </a:pPr>
            <a:r>
              <a:rPr lang="en-US" sz="3400" dirty="0" smtClean="0">
                <a:effectLst/>
              </a:rPr>
              <a:t>14 year trends showing the historic Sept 2013 flood impact</a:t>
            </a:r>
          </a:p>
          <a:p>
            <a:pPr>
              <a:lnSpc>
                <a:spcPct val="90000"/>
              </a:lnSpc>
            </a:pPr>
            <a:endParaRPr lang="en-US" sz="3600" dirty="0" smtClean="0">
              <a:effectLst/>
            </a:endParaRPr>
          </a:p>
          <a:p>
            <a:pPr>
              <a:lnSpc>
                <a:spcPct val="90000"/>
              </a:lnSpc>
            </a:pPr>
            <a:endParaRPr lang="en-US" dirty="0" smtClean="0">
              <a:effectLst/>
            </a:endParaRPr>
          </a:p>
        </p:txBody>
      </p:sp>
      <p:pic>
        <p:nvPicPr>
          <p:cNvPr id="9" name="Picture 8" descr="logo more contrast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752021" y="5791200"/>
            <a:ext cx="1215766" cy="889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redit 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533400"/>
            <a:ext cx="8801100" cy="5867400"/>
          </a:xfrm>
          <a:noFill/>
        </p:spPr>
      </p:pic>
      <p:sp>
        <p:nvSpPr>
          <p:cNvPr id="81927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/>
              </a:rPr>
              <a:t>Three Major Sources of Flood Water into Boulder Reservoir</a:t>
            </a:r>
          </a:p>
        </p:txBody>
      </p:sp>
      <p:sp>
        <p:nvSpPr>
          <p:cNvPr id="4" name="Right Arrow 3"/>
          <p:cNvSpPr/>
          <p:nvPr/>
        </p:nvSpPr>
        <p:spPr bwMode="auto">
          <a:xfrm rot="20747692">
            <a:off x="2375603" y="4172173"/>
            <a:ext cx="488798" cy="1701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450264">
            <a:off x="4052004" y="3445415"/>
            <a:ext cx="488798" cy="1701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8242389">
            <a:off x="6869365" y="3457421"/>
            <a:ext cx="488798" cy="1701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514600"/>
            <a:ext cx="2168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Saint Vrain River</a:t>
            </a:r>
          </a:p>
          <a:p>
            <a:r>
              <a:rPr lang="en-US" dirty="0" smtClean="0"/>
              <a:t>Via Boulder Feeder</a:t>
            </a:r>
          </a:p>
          <a:p>
            <a:r>
              <a:rPr lang="en-US" dirty="0" smtClean="0"/>
              <a:t>Canal (1000 acft)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2743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 Creek (200 acft)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343400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Six Mile Reservoir</a:t>
            </a:r>
          </a:p>
          <a:p>
            <a:r>
              <a:rPr lang="en-US" dirty="0" smtClean="0"/>
              <a:t>Spillway (1400 acft)</a:t>
            </a:r>
            <a:endParaRPr lang="en-US" dirty="0"/>
          </a:p>
        </p:txBody>
      </p:sp>
      <p:pic>
        <p:nvPicPr>
          <p:cNvPr id="12" name="Picture 11" descr="logo more contrast.g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7599621" y="5410200"/>
            <a:ext cx="1215766" cy="8898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en-US" sz="4000" b="1" dirty="0" smtClean="0">
                <a:effectLst/>
              </a:rPr>
              <a:t>Boulder Reservoir Volume Increase from Flood</a:t>
            </a:r>
            <a:endParaRPr lang="en-US" sz="4000" b="1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2286001"/>
            <a:ext cx="7924800" cy="37338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3200 acft volume gain 48 hours 9/12 through 9/14</a:t>
            </a:r>
          </a:p>
          <a:p>
            <a:pP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Estimated 600 acft from 12 inches rain</a:t>
            </a:r>
          </a:p>
          <a:p>
            <a:pP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Net gain 2600 acft from flood</a:t>
            </a:r>
          </a:p>
          <a:p>
            <a:endParaRPr lang="en-US" dirty="0"/>
          </a:p>
        </p:txBody>
      </p:sp>
      <p:pic>
        <p:nvPicPr>
          <p:cNvPr id="5" name="Picture 4" descr="logo more contrast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752021" y="5791200"/>
            <a:ext cx="1215766" cy="889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4276</TotalTime>
  <Words>693</Words>
  <Application>Microsoft Office PowerPoint</Application>
  <PresentationFormat>On-screen Show (4:3)</PresentationFormat>
  <Paragraphs>255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Orbit</vt:lpstr>
      <vt:lpstr>Boulder Reservoir Flood September 2013</vt:lpstr>
      <vt:lpstr>Slide 2</vt:lpstr>
      <vt:lpstr>Slide 3</vt:lpstr>
      <vt:lpstr>Slide 4</vt:lpstr>
      <vt:lpstr>Slide 5</vt:lpstr>
      <vt:lpstr>Acknowledgements</vt:lpstr>
      <vt:lpstr>Presentation Topics</vt:lpstr>
      <vt:lpstr>Three Major Sources of Flood Water into Boulder Reservoir</vt:lpstr>
      <vt:lpstr>Boulder Reservoir Volume Increase from Flood</vt:lpstr>
      <vt:lpstr>Six Mile Reservoir  (9/12/13)</vt:lpstr>
      <vt:lpstr>Slide 11</vt:lpstr>
      <vt:lpstr>Slide 12</vt:lpstr>
      <vt:lpstr>Boulder Reservoir Estimated Flood Loading Rates</vt:lpstr>
      <vt:lpstr>Boulder Reservoir Clarity</vt:lpstr>
      <vt:lpstr>Slide 15</vt:lpstr>
      <vt:lpstr>Boulder Reservoir E-coli and Chlorophyll a</vt:lpstr>
      <vt:lpstr>Slide 17</vt:lpstr>
      <vt:lpstr>Boulder Reservoir Nutrients</vt:lpstr>
      <vt:lpstr>Slide 19</vt:lpstr>
      <vt:lpstr>Slide 20</vt:lpstr>
      <vt:lpstr>Slide 21</vt:lpstr>
      <vt:lpstr>Slide 22</vt:lpstr>
      <vt:lpstr>Boulder Reservoir Post Flood Metals, VOC’s, SOC’s &amp; EC’s</vt:lpstr>
      <vt:lpstr>Slide 24</vt:lpstr>
      <vt:lpstr>Slide 25</vt:lpstr>
      <vt:lpstr>Monitoring will continue focusing on taste and odor, DBP’s and reservoir condition</vt:lpstr>
      <vt:lpstr>Tributaries</vt:lpstr>
      <vt:lpstr>Slide 28</vt:lpstr>
      <vt:lpstr>Physical Characteristics</vt:lpstr>
      <vt:lpstr>Monitoring will continue focusing on taste and odor, DBP’s and reservoir condition</vt:lpstr>
      <vt:lpstr>Slide 31</vt:lpstr>
    </vt:vector>
  </TitlesOfParts>
  <Company>City of Boulder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shelleyj</dc:creator>
  <cp:lastModifiedBy>Jim &amp; Judy Shelley</cp:lastModifiedBy>
  <cp:revision>227</cp:revision>
  <dcterms:created xsi:type="dcterms:W3CDTF">2008-03-27T14:32:36Z</dcterms:created>
  <dcterms:modified xsi:type="dcterms:W3CDTF">2014-04-25T02:24:16Z</dcterms:modified>
</cp:coreProperties>
</file>