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303" r:id="rId3"/>
    <p:sldId id="304" r:id="rId4"/>
    <p:sldId id="305" r:id="rId5"/>
    <p:sldId id="289" r:id="rId6"/>
    <p:sldId id="288" r:id="rId7"/>
    <p:sldId id="290" r:id="rId8"/>
    <p:sldId id="301" r:id="rId9"/>
    <p:sldId id="291" r:id="rId10"/>
    <p:sldId id="311" r:id="rId11"/>
    <p:sldId id="294" r:id="rId12"/>
    <p:sldId id="295" r:id="rId13"/>
    <p:sldId id="297" r:id="rId14"/>
    <p:sldId id="257" r:id="rId15"/>
    <p:sldId id="258" r:id="rId16"/>
    <p:sldId id="280" r:id="rId17"/>
    <p:sldId id="285" r:id="rId18"/>
    <p:sldId id="259" r:id="rId19"/>
    <p:sldId id="261" r:id="rId20"/>
    <p:sldId id="262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8000"/>
    <a:srgbClr val="33CCFF"/>
    <a:srgbClr val="3333FF"/>
    <a:srgbClr val="6600FF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28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37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35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120" y="0"/>
            <a:ext cx="2971336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35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30"/>
            <a:ext cx="2971337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357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120" y="8829530"/>
            <a:ext cx="2971336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3577">
              <a:defRPr sz="1200"/>
            </a:lvl1pPr>
          </a:lstStyle>
          <a:p>
            <a:pPr>
              <a:defRPr/>
            </a:pPr>
            <a:fld id="{C92F5EAC-6EEA-41D3-83CD-2137F9D89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9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Chadwick PP Slide 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895600"/>
            <a:ext cx="5486400" cy="1104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343400"/>
            <a:ext cx="4343400" cy="1371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Presented To:</a:t>
            </a:r>
          </a:p>
          <a:p>
            <a:r>
              <a:rPr lang="en-US"/>
              <a:t>Client XYZ</a:t>
            </a:r>
          </a:p>
          <a:p>
            <a:endParaRPr lang="en-US"/>
          </a:p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8C6C-937A-4978-8004-0BF1E90A8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1940B-8522-4B78-A7F4-E510382B7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58AF-9EA6-419E-B458-480C8E41C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5988-0E1F-45A8-AA74-5EA37A14C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13D57-4B47-4725-B4E2-0531F7FE2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514600">
              <a:tabLst>
                <a:tab pos="2057400" algn="l"/>
                <a:tab pos="2514600" algn="l"/>
              </a:tabLs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r>
              <a:rPr lang="en-US" dirty="0" smtClean="0"/>
              <a:t>Sixth level</a:t>
            </a:r>
          </a:p>
          <a:p>
            <a:pPr lvl="4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E7A4C-E2CE-4BB2-80A0-4E54B1F39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322D-0ADF-4A20-ABE7-6836DB7B6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E455D-7A5B-4B26-A744-F6B217624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BADA-3C96-429D-8CDE-3AEC8DAED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6BDB-B10D-4552-89AE-4B5F6DF30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BDF70-6574-421E-A9D0-6BAAB5FAF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BA7D-A3F2-444C-99CF-280C4E53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C499-F54D-4260-BA32-1475D8060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hadwick PP Slide 2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06D9D4-B759-4AA3-8560-0002028D1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71800" y="2895600"/>
            <a:ext cx="5791200" cy="11049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Stream Sampling for Benthic </a:t>
            </a:r>
            <a:r>
              <a:rPr lang="en-US" sz="3600" dirty="0" err="1" smtClean="0"/>
              <a:t>Macroinvertebrates</a:t>
            </a:r>
            <a:endParaRPr lang="en-US" sz="3600" dirty="0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bugs telling us?</a:t>
            </a:r>
          </a:p>
          <a:p>
            <a:pPr eaLnBrk="1" hangingPunct="1"/>
            <a:r>
              <a:rPr lang="en-US" dirty="0" smtClean="0"/>
              <a:t>And who understands them?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6781800" y="3810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Presented By:</a:t>
            </a:r>
          </a:p>
          <a:p>
            <a:pPr>
              <a:spcBef>
                <a:spcPct val="20000"/>
              </a:spcBef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Grant De Jong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562600"/>
            <a:ext cx="544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Rocky Mountain Water Quality Analysts Association</a:t>
            </a:r>
          </a:p>
          <a:p>
            <a:r>
              <a:rPr lang="en-US" sz="1800" dirty="0" smtClean="0">
                <a:latin typeface="+mj-lt"/>
              </a:rPr>
              <a:t>2014 Annual Symposium</a:t>
            </a:r>
          </a:p>
          <a:p>
            <a:r>
              <a:rPr lang="en-US" sz="1800" dirty="0" smtClean="0">
                <a:latin typeface="+mj-lt"/>
              </a:rPr>
              <a:t>April 25, 2014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696200" cy="41148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then identify all those bugs</a:t>
            </a:r>
          </a:p>
          <a:p>
            <a:pPr marL="0" indent="0" algn="r">
              <a:buNone/>
            </a:pPr>
            <a:r>
              <a:rPr lang="en-US" dirty="0" smtClean="0"/>
              <a:t>and</a:t>
            </a:r>
          </a:p>
          <a:p>
            <a:pPr marL="0" indent="0" algn="r">
              <a:buNone/>
            </a:pPr>
            <a:r>
              <a:rPr lang="en-US" dirty="0"/>
              <a:t>c</a:t>
            </a:r>
            <a:r>
              <a:rPr lang="en-US" dirty="0" smtClean="0"/>
              <a:t>ount</a:t>
            </a:r>
          </a:p>
          <a:p>
            <a:pPr marL="0" indent="0" algn="r">
              <a:buNone/>
            </a:pPr>
            <a:r>
              <a:rPr lang="en-US" dirty="0"/>
              <a:t>t</a:t>
            </a:r>
            <a:r>
              <a:rPr lang="en-US" dirty="0" smtClean="0"/>
              <a:t>hem.</a:t>
            </a:r>
            <a:endParaRPr lang="en-US" dirty="0"/>
          </a:p>
        </p:txBody>
      </p:sp>
      <p:pic>
        <p:nvPicPr>
          <p:cNvPr id="9218" name="Picture 2" descr="R:\PHOTOS\_Lab photos\GEI Ecology Photos\Microscop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579283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dirty="0" smtClean="0"/>
              <a:t>Invertebrate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886200" cy="4114800"/>
          </a:xfrm>
        </p:spPr>
        <p:txBody>
          <a:bodyPr/>
          <a:lstStyle/>
          <a:p>
            <a:r>
              <a:rPr lang="en-US" sz="2000" dirty="0"/>
              <a:t>Bugs from the samples are identified – usually to the genus or species level.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Quality assurance on IDs and counts – 95% is pass level</a:t>
            </a:r>
          </a:p>
          <a:p>
            <a:endParaRPr lang="en-US" sz="2000" dirty="0" smtClean="0"/>
          </a:p>
          <a:p>
            <a:r>
              <a:rPr lang="en-US" sz="2000" dirty="0" smtClean="0"/>
              <a:t>Report lists all of the taxa and their counts for each replicate at each site.</a:t>
            </a:r>
          </a:p>
          <a:p>
            <a:endParaRPr lang="en-US" sz="2000" dirty="0" smtClean="0"/>
          </a:p>
        </p:txBody>
      </p:sp>
      <p:pic>
        <p:nvPicPr>
          <p:cNvPr id="6" name="Picture 5" descr="Inverts from Storage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981200"/>
            <a:ext cx="2032000" cy="1524000"/>
          </a:xfrm>
          <a:prstGeom prst="rect">
            <a:avLst/>
          </a:prstGeom>
        </p:spPr>
      </p:pic>
      <p:pic>
        <p:nvPicPr>
          <p:cNvPr id="7" name="Picture 6" descr="Inverts from Storage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657600"/>
            <a:ext cx="1828800" cy="1371600"/>
          </a:xfrm>
          <a:prstGeom prst="rect">
            <a:avLst/>
          </a:prstGeom>
        </p:spPr>
      </p:pic>
      <p:pic>
        <p:nvPicPr>
          <p:cNvPr id="8" name="Picture 7" descr="Inverts from Storage 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343150"/>
            <a:ext cx="1752600" cy="1314450"/>
          </a:xfrm>
          <a:prstGeom prst="rect">
            <a:avLst/>
          </a:prstGeom>
        </p:spPr>
      </p:pic>
      <p:pic>
        <p:nvPicPr>
          <p:cNvPr id="9" name="Picture 8" descr="Inverts from Storage 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733800"/>
            <a:ext cx="1882189" cy="1411642"/>
          </a:xfrm>
          <a:prstGeom prst="rect">
            <a:avLst/>
          </a:prstGeom>
        </p:spPr>
      </p:pic>
      <p:pic>
        <p:nvPicPr>
          <p:cNvPr id="10" name="Picture 9" descr="Inverts from Storage 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5198708"/>
            <a:ext cx="1805989" cy="1354492"/>
          </a:xfrm>
          <a:prstGeom prst="rect">
            <a:avLst/>
          </a:prstGeom>
        </p:spPr>
      </p:pic>
      <p:pic>
        <p:nvPicPr>
          <p:cNvPr id="11" name="Picture 10" descr="Inverts from Storage 0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5122508"/>
            <a:ext cx="1805989" cy="135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r>
              <a:rPr lang="en-US" dirty="0" smtClean="0"/>
              <a:t>Final Bug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4876800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INSECTA</a:t>
            </a:r>
          </a:p>
          <a:p>
            <a:pPr lvl="1">
              <a:buNone/>
            </a:pPr>
            <a:r>
              <a:rPr lang="en-US" sz="1200" dirty="0" smtClean="0"/>
              <a:t>EPHEMEROPTERA</a:t>
            </a:r>
          </a:p>
          <a:p>
            <a:pPr lvl="2">
              <a:buNone/>
            </a:pPr>
            <a:r>
              <a:rPr lang="en-US" sz="1000" i="1" dirty="0" smtClean="0"/>
              <a:t>Baetis bicaudatus</a:t>
            </a:r>
          </a:p>
          <a:p>
            <a:pPr lvl="2">
              <a:buNone/>
            </a:pPr>
            <a:r>
              <a:rPr lang="en-US" sz="1000" i="1" dirty="0" smtClean="0"/>
              <a:t>Paraleptophlebia </a:t>
            </a:r>
            <a:r>
              <a:rPr lang="en-US" sz="1000" dirty="0" smtClean="0"/>
              <a:t>sp.</a:t>
            </a:r>
          </a:p>
          <a:p>
            <a:pPr lvl="2">
              <a:buNone/>
            </a:pPr>
            <a:r>
              <a:rPr lang="en-US" sz="1000" i="1" dirty="0" smtClean="0"/>
              <a:t>Timpanoga </a:t>
            </a:r>
            <a:r>
              <a:rPr lang="en-US" sz="1000" i="1" dirty="0" err="1" smtClean="0"/>
              <a:t>hecuba</a:t>
            </a:r>
            <a:endParaRPr lang="en-US" sz="1000" i="1" dirty="0" smtClean="0"/>
          </a:p>
          <a:p>
            <a:pPr lvl="1">
              <a:buNone/>
            </a:pPr>
            <a:r>
              <a:rPr lang="en-US" sz="1200" dirty="0" smtClean="0"/>
              <a:t>ODONATA</a:t>
            </a:r>
          </a:p>
          <a:p>
            <a:pPr lvl="2">
              <a:buNone/>
            </a:pPr>
            <a:r>
              <a:rPr lang="en-US" sz="1000" i="1" dirty="0" smtClean="0"/>
              <a:t>Archilestes</a:t>
            </a:r>
            <a:r>
              <a:rPr lang="en-US" sz="1000" dirty="0" smtClean="0"/>
              <a:t> sp.</a:t>
            </a:r>
          </a:p>
          <a:p>
            <a:pPr lvl="2">
              <a:buNone/>
            </a:pPr>
            <a:r>
              <a:rPr lang="en-US" sz="1000" i="1" dirty="0" err="1" smtClean="0"/>
              <a:t>Enallagma</a:t>
            </a:r>
            <a:r>
              <a:rPr lang="en-US" sz="1000" dirty="0" smtClean="0"/>
              <a:t> sp.</a:t>
            </a:r>
          </a:p>
          <a:p>
            <a:pPr lvl="1">
              <a:buNone/>
            </a:pPr>
            <a:r>
              <a:rPr lang="en-US" sz="1200" dirty="0" smtClean="0"/>
              <a:t>PLECOPTERA</a:t>
            </a:r>
          </a:p>
          <a:p>
            <a:pPr lvl="2">
              <a:buNone/>
            </a:pPr>
            <a:r>
              <a:rPr lang="en-US" sz="1000" i="1" dirty="0" smtClean="0"/>
              <a:t>Cultus aestivalis</a:t>
            </a:r>
          </a:p>
          <a:p>
            <a:pPr lvl="2">
              <a:buNone/>
            </a:pPr>
            <a:r>
              <a:rPr lang="en-US" sz="1000" i="1" dirty="0" smtClean="0"/>
              <a:t>Doroneuria </a:t>
            </a:r>
            <a:r>
              <a:rPr lang="en-US" sz="1000" i="1" dirty="0" err="1" smtClean="0"/>
              <a:t>baumanni</a:t>
            </a:r>
            <a:endParaRPr lang="en-US" sz="1000" i="1" dirty="0" smtClean="0"/>
          </a:p>
          <a:p>
            <a:pPr lvl="2">
              <a:buNone/>
            </a:pPr>
            <a:r>
              <a:rPr lang="en-US" sz="1000" i="1" dirty="0" smtClean="0"/>
              <a:t>Skwala </a:t>
            </a:r>
            <a:r>
              <a:rPr lang="en-US" sz="1000" i="1" dirty="0" err="1" smtClean="0"/>
              <a:t>paralella</a:t>
            </a:r>
            <a:endParaRPr lang="en-US" sz="1000" i="1" dirty="0" smtClean="0"/>
          </a:p>
          <a:p>
            <a:pPr lvl="2">
              <a:buNone/>
            </a:pPr>
            <a:r>
              <a:rPr lang="en-US" sz="1000" i="1" dirty="0" smtClean="0"/>
              <a:t>Sweltsa</a:t>
            </a:r>
            <a:r>
              <a:rPr lang="en-US" sz="1000" dirty="0" smtClean="0"/>
              <a:t> sp.</a:t>
            </a:r>
          </a:p>
          <a:p>
            <a:pPr lvl="1">
              <a:buNone/>
            </a:pPr>
            <a:r>
              <a:rPr lang="en-US" sz="1200" dirty="0" smtClean="0"/>
              <a:t>COLEOPTERA</a:t>
            </a:r>
          </a:p>
          <a:p>
            <a:pPr lvl="2">
              <a:buNone/>
            </a:pPr>
            <a:r>
              <a:rPr lang="en-US" sz="1000" i="1" dirty="0" smtClean="0"/>
              <a:t>Agabus</a:t>
            </a:r>
            <a:r>
              <a:rPr lang="en-US" sz="1000" dirty="0" smtClean="0"/>
              <a:t> sp.</a:t>
            </a:r>
          </a:p>
          <a:p>
            <a:pPr lvl="1">
              <a:buNone/>
            </a:pPr>
            <a:r>
              <a:rPr lang="en-US" sz="1200" dirty="0" smtClean="0"/>
              <a:t>TRICHOPTERA</a:t>
            </a:r>
          </a:p>
          <a:p>
            <a:pPr lvl="2">
              <a:buNone/>
            </a:pPr>
            <a:r>
              <a:rPr lang="en-US" sz="1000" i="1" dirty="0" smtClean="0"/>
              <a:t>Arctopsyche grandis</a:t>
            </a:r>
          </a:p>
          <a:p>
            <a:pPr lvl="2">
              <a:buNone/>
            </a:pPr>
            <a:r>
              <a:rPr lang="en-US" sz="1000" i="1" dirty="0" smtClean="0"/>
              <a:t>Hesperophylax</a:t>
            </a:r>
            <a:r>
              <a:rPr lang="en-US" sz="1000" dirty="0" smtClean="0"/>
              <a:t> sp.</a:t>
            </a:r>
          </a:p>
          <a:p>
            <a:pPr lvl="2">
              <a:buNone/>
            </a:pPr>
            <a:r>
              <a:rPr lang="en-US" sz="1000" i="1" dirty="0" smtClean="0"/>
              <a:t>Hydropsyche</a:t>
            </a:r>
            <a:r>
              <a:rPr lang="en-US" sz="1000" dirty="0" smtClean="0"/>
              <a:t> sp.</a:t>
            </a:r>
          </a:p>
          <a:p>
            <a:pPr lvl="2">
              <a:buNone/>
            </a:pPr>
            <a:r>
              <a:rPr lang="en-US" sz="1000" i="1" dirty="0" smtClean="0"/>
              <a:t>Rhyacophila </a:t>
            </a:r>
            <a:r>
              <a:rPr lang="en-US" sz="1000" i="1" dirty="0" err="1" smtClean="0"/>
              <a:t>brunnea</a:t>
            </a:r>
            <a:r>
              <a:rPr lang="en-US" sz="1000" i="1" dirty="0" smtClean="0"/>
              <a:t>/</a:t>
            </a:r>
            <a:r>
              <a:rPr lang="en-US" sz="1000" i="1" dirty="0" err="1" smtClean="0"/>
              <a:t>vao</a:t>
            </a:r>
            <a:endParaRPr lang="en-US" sz="1000" i="1" dirty="0" smtClean="0"/>
          </a:p>
          <a:p>
            <a:pPr lvl="1">
              <a:buNone/>
            </a:pPr>
            <a:r>
              <a:rPr lang="en-US" sz="1200" dirty="0" smtClean="0"/>
              <a:t>DIPTERA</a:t>
            </a:r>
          </a:p>
          <a:p>
            <a:pPr lvl="2">
              <a:buNone/>
            </a:pPr>
            <a:r>
              <a:rPr lang="en-US" sz="1000" dirty="0" smtClean="0"/>
              <a:t>Ceratopogoninae</a:t>
            </a:r>
          </a:p>
          <a:p>
            <a:pPr lvl="2">
              <a:buNone/>
            </a:pPr>
            <a:r>
              <a:rPr lang="en-US" sz="1000" i="1" dirty="0" smtClean="0"/>
              <a:t>Neoplasta</a:t>
            </a:r>
            <a:r>
              <a:rPr lang="en-US" sz="1000" dirty="0" smtClean="0"/>
              <a:t> sp.</a:t>
            </a:r>
          </a:p>
          <a:p>
            <a:pPr lvl="2">
              <a:buNone/>
            </a:pPr>
            <a:r>
              <a:rPr lang="en-US" sz="1000" i="1" dirty="0" smtClean="0"/>
              <a:t>Simulium</a:t>
            </a:r>
            <a:r>
              <a:rPr lang="en-US" sz="1000" dirty="0" smtClean="0"/>
              <a:t> sp.</a:t>
            </a:r>
          </a:p>
          <a:p>
            <a:pPr>
              <a:buNone/>
            </a:pPr>
            <a:r>
              <a:rPr lang="en-US" sz="1600" dirty="0" smtClean="0"/>
              <a:t>CRUSTACEA</a:t>
            </a:r>
          </a:p>
          <a:p>
            <a:pPr lvl="1">
              <a:buNone/>
            </a:pPr>
            <a:r>
              <a:rPr lang="en-US" sz="1200" dirty="0" smtClean="0"/>
              <a:t>AMPHIPODA</a:t>
            </a:r>
          </a:p>
          <a:p>
            <a:pPr lvl="2">
              <a:buNone/>
            </a:pPr>
            <a:r>
              <a:rPr lang="en-US" sz="1000" i="1" dirty="0" smtClean="0"/>
              <a:t>Hyalella azteca</a:t>
            </a:r>
            <a:r>
              <a:rPr lang="en-US" sz="1000" dirty="0" smtClean="0"/>
              <a:t> </a:t>
            </a:r>
            <a:r>
              <a:rPr lang="en-US" sz="1000" dirty="0" err="1" smtClean="0"/>
              <a:t>cx</a:t>
            </a:r>
            <a:r>
              <a:rPr lang="en-US" sz="10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MOLLUSCA</a:t>
            </a:r>
          </a:p>
          <a:p>
            <a:pPr lvl="1">
              <a:buNone/>
            </a:pPr>
            <a:r>
              <a:rPr lang="en-US" sz="1200" dirty="0" smtClean="0"/>
              <a:t>PELECYPODA</a:t>
            </a:r>
          </a:p>
          <a:p>
            <a:pPr lvl="2">
              <a:buNone/>
            </a:pPr>
            <a:r>
              <a:rPr lang="en-US" sz="1000" i="1" dirty="0" smtClean="0"/>
              <a:t>Dreissena polymorpha</a:t>
            </a:r>
          </a:p>
          <a:p>
            <a:pPr lvl="2"/>
            <a:endParaRPr lang="en-US" sz="400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377" t="7501" r="25316" b="6252"/>
          <a:stretch>
            <a:fillRect/>
          </a:stretch>
        </p:blipFill>
        <p:spPr bwMode="auto">
          <a:xfrm>
            <a:off x="4419600" y="914400"/>
            <a:ext cx="45608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Brace 6"/>
          <p:cNvSpPr/>
          <p:nvPr/>
        </p:nvSpPr>
        <p:spPr>
          <a:xfrm>
            <a:off x="4114800" y="1981200"/>
            <a:ext cx="914400" cy="3276600"/>
          </a:xfrm>
          <a:prstGeom prst="leftBrace">
            <a:avLst>
              <a:gd name="adj1" fmla="val 8333"/>
              <a:gd name="adj2" fmla="val 42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dirty="0" smtClean="0"/>
              <a:t>Final Bug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19600" cy="5181600"/>
          </a:xfrm>
        </p:spPr>
        <p:txBody>
          <a:bodyPr/>
          <a:lstStyle/>
          <a:p>
            <a:r>
              <a:rPr lang="en-US" sz="2000" dirty="0" smtClean="0"/>
              <a:t>Several metrics automatically calculated on a replicate basis (therefore, we can use them for statistical analysis)</a:t>
            </a:r>
          </a:p>
          <a:p>
            <a:pPr lvl="1"/>
            <a:r>
              <a:rPr lang="en-US" sz="1600" dirty="0" smtClean="0"/>
              <a:t>Total density</a:t>
            </a:r>
          </a:p>
          <a:p>
            <a:pPr lvl="1"/>
            <a:r>
              <a:rPr lang="en-US" sz="1600" dirty="0" smtClean="0"/>
              <a:t>Number of taxa</a:t>
            </a:r>
          </a:p>
          <a:p>
            <a:pPr lvl="1"/>
            <a:r>
              <a:rPr lang="en-US" sz="1600" dirty="0" smtClean="0"/>
              <a:t>Number of EPT taxa</a:t>
            </a:r>
          </a:p>
          <a:p>
            <a:pPr lvl="1"/>
            <a:r>
              <a:rPr lang="en-US" sz="1600" dirty="0" smtClean="0"/>
              <a:t>EPT Index</a:t>
            </a:r>
          </a:p>
          <a:p>
            <a:pPr lvl="1"/>
            <a:r>
              <a:rPr lang="en-US" sz="1600" dirty="0" smtClean="0"/>
              <a:t>Ephemeroptera Abundance</a:t>
            </a:r>
          </a:p>
          <a:p>
            <a:endParaRPr lang="en-US" sz="1600" dirty="0" smtClean="0"/>
          </a:p>
          <a:p>
            <a:r>
              <a:rPr lang="en-US" sz="2000" dirty="0" smtClean="0"/>
              <a:t>Some metrics calculated based on composite of replicates</a:t>
            </a:r>
          </a:p>
          <a:p>
            <a:pPr lvl="1"/>
            <a:r>
              <a:rPr lang="en-US" sz="1600" dirty="0" smtClean="0"/>
              <a:t>All above metrics</a:t>
            </a:r>
          </a:p>
          <a:p>
            <a:pPr lvl="1"/>
            <a:r>
              <a:rPr lang="en-US" sz="1600" dirty="0" smtClean="0"/>
              <a:t>Shannon-Weaver Diversity Index</a:t>
            </a:r>
          </a:p>
          <a:p>
            <a:pPr lvl="1"/>
            <a:r>
              <a:rPr lang="en-US" sz="1600" dirty="0" smtClean="0"/>
              <a:t>Additional metrics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377" t="7501" r="25316" b="6252"/>
          <a:stretch>
            <a:fillRect/>
          </a:stretch>
        </p:blipFill>
        <p:spPr bwMode="auto">
          <a:xfrm>
            <a:off x="4419600" y="914400"/>
            <a:ext cx="45608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>
            <a:off x="4572000" y="5410200"/>
            <a:ext cx="457200" cy="609600"/>
          </a:xfrm>
          <a:prstGeom prst="leftBrace">
            <a:avLst>
              <a:gd name="adj1" fmla="val 21292"/>
              <a:gd name="adj2" fmla="val 46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Translating the Data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/>
              <a:t>Our “Universal Translator” – takes bug names and translates them into ecological entities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en-US" sz="2400" dirty="0" smtClean="0"/>
          </a:p>
          <a:p>
            <a:pPr marL="365760"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sz="2400" dirty="0" smtClean="0"/>
              <a:t>BUGSWITH, GEI’s in-house, proprietary system in Excel for managing invertebrate data</a:t>
            </a:r>
          </a:p>
          <a:p>
            <a:pPr marL="365760" eaLnBrk="1" hangingPunct="1">
              <a:lnSpc>
                <a:spcPct val="80000"/>
              </a:lnSpc>
              <a:spcBef>
                <a:spcPts val="400"/>
              </a:spcBef>
            </a:pPr>
            <a:endParaRPr lang="en-US" sz="2400" dirty="0" smtClean="0"/>
          </a:p>
          <a:p>
            <a:pPr marL="2560320" lvl="1" eaLnBrk="1" hangingPunct="1">
              <a:lnSpc>
                <a:spcPct val="80000"/>
              </a:lnSpc>
            </a:pPr>
            <a:r>
              <a:rPr lang="en-US" sz="2000" dirty="0" smtClean="0"/>
              <a:t>Benthic Invert </a:t>
            </a:r>
            <a:r>
              <a:rPr lang="en-US" sz="2000" dirty="0" err="1" smtClean="0"/>
              <a:t>Taxa</a:t>
            </a:r>
            <a:r>
              <a:rPr lang="en-US" sz="2000" dirty="0" smtClean="0"/>
              <a:t> List</a:t>
            </a:r>
          </a:p>
          <a:p>
            <a:pPr marL="2560320" lvl="1" eaLnBrk="1" hangingPunct="1">
              <a:lnSpc>
                <a:spcPct val="80000"/>
              </a:lnSpc>
            </a:pPr>
            <a:r>
              <a:rPr lang="en-US" sz="2000" dirty="0" smtClean="0"/>
              <a:t>Data Entry/Report Production Worksheets</a:t>
            </a:r>
          </a:p>
          <a:p>
            <a:pPr marL="2560320" lvl="1" eaLnBrk="1" hangingPunct="1">
              <a:lnSpc>
                <a:spcPct val="80000"/>
              </a:lnSpc>
            </a:pPr>
            <a:r>
              <a:rPr lang="en-US" sz="2000" dirty="0" err="1" smtClean="0"/>
              <a:t>Taxon</a:t>
            </a:r>
            <a:r>
              <a:rPr lang="en-US" sz="2000" dirty="0" smtClean="0"/>
              <a:t> Characterization Worksheet</a:t>
            </a:r>
          </a:p>
          <a:p>
            <a:pPr marL="2560320" lvl="1" eaLnBrk="1" hangingPunct="1">
              <a:lnSpc>
                <a:spcPct val="80000"/>
              </a:lnSpc>
            </a:pPr>
            <a:r>
              <a:rPr lang="en-US" sz="2000" dirty="0" smtClean="0"/>
              <a:t>Metric Calculation Worksheet</a:t>
            </a:r>
          </a:p>
          <a:p>
            <a:pPr marL="2560320" lvl="1" eaLnBrk="1" hangingPunct="1">
              <a:lnSpc>
                <a:spcPct val="80000"/>
              </a:lnSpc>
            </a:pPr>
            <a:r>
              <a:rPr lang="en-US" sz="2000" dirty="0" smtClean="0"/>
              <a:t>List of Taxonomic Literature</a:t>
            </a:r>
          </a:p>
          <a:p>
            <a:pPr marL="2560320" lvl="1" eaLnBrk="1" hangingPunct="1">
              <a:lnSpc>
                <a:spcPct val="80000"/>
              </a:lnSpc>
            </a:pPr>
            <a:endParaRPr lang="en-US" sz="2000" dirty="0"/>
          </a:p>
          <a:p>
            <a:pPr marL="2560320" lvl="1" eaLnBrk="1" hangingPunct="1">
              <a:lnSpc>
                <a:spcPct val="80000"/>
              </a:lnSpc>
            </a:pPr>
            <a:r>
              <a:rPr lang="en-US" sz="2000" dirty="0" smtClean="0"/>
              <a:t>Data can be used to calculate Colorado Multimetric Index (MMI)</a:t>
            </a:r>
          </a:p>
          <a:p>
            <a:pPr marL="2560320" lvl="1" eaLnBrk="1" hangingPunct="1">
              <a:lnSpc>
                <a:spcPct val="80000"/>
              </a:lnSpc>
            </a:pPr>
            <a:endParaRPr lang="en-US" sz="2000" dirty="0"/>
          </a:p>
          <a:p>
            <a:pPr marL="2160270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en-US" sz="2000" dirty="0" smtClean="0"/>
          </a:p>
        </p:txBody>
      </p:sp>
      <p:pic>
        <p:nvPicPr>
          <p:cNvPr id="4" name="Picture 3" descr="3675222353_e2a2b9bcf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38" y="2971800"/>
            <a:ext cx="245586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Benthic Invert Taxa List</a:t>
            </a:r>
            <a:br>
              <a:rPr lang="en-US" sz="3600" smtClean="0"/>
            </a:br>
            <a:r>
              <a:rPr lang="en-US" sz="3600" smtClean="0"/>
              <a:t> - the “backbone” of the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List of </a:t>
            </a:r>
            <a:r>
              <a:rPr lang="en-US" sz="2400" dirty="0" smtClean="0">
                <a:solidFill>
                  <a:srgbClr val="FF0000"/>
                </a:solidFill>
              </a:rPr>
              <a:t>12,337 invertebrate taxa</a:t>
            </a:r>
            <a:r>
              <a:rPr lang="en-US" sz="2400" dirty="0" smtClean="0"/>
              <a:t> (1 January 2014)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Started with &lt;2,000 taxa, using Barbour et al. (1999)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Taxa added as we encounter checklists or taxonomic revisions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Total of </a:t>
            </a:r>
            <a:r>
              <a:rPr lang="en-US" sz="2000" dirty="0" smtClean="0">
                <a:solidFill>
                  <a:srgbClr val="FF0000"/>
                </a:solidFill>
              </a:rPr>
              <a:t>10,491 (85%)</a:t>
            </a:r>
            <a:r>
              <a:rPr lang="en-US" sz="2000" dirty="0" smtClean="0"/>
              <a:t> are insect taxa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Features: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Standard Taxonomic Effort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Taxonomic Serial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Tolerance 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Species Traits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Geographic 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Supported by </a:t>
            </a:r>
            <a:r>
              <a:rPr lang="en-US" sz="2400" dirty="0" smtClean="0">
                <a:solidFill>
                  <a:srgbClr val="FF0000"/>
                </a:solidFill>
              </a:rPr>
              <a:t>&gt;670</a:t>
            </a:r>
            <a:r>
              <a:rPr lang="en-US" sz="2400" dirty="0" smtClean="0"/>
              <a:t> pieces of literature (books, articles, etc.)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Standard Taxonomic Effort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7543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Indicates standard taxonomic level to stop at when identifying invertebrates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Usually genus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Some species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Sometimes family or subfamily level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Indicates appropriate literature to use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Identifies </a:t>
            </a:r>
            <a:r>
              <a:rPr lang="en-US" sz="2400" dirty="0" err="1" smtClean="0"/>
              <a:t>monospecific</a:t>
            </a:r>
            <a:r>
              <a:rPr lang="en-US" sz="2400" dirty="0" smtClean="0"/>
              <a:t> genera at </a:t>
            </a:r>
            <a:r>
              <a:rPr lang="en-US" sz="2400" dirty="0" err="1" smtClean="0"/>
              <a:t>Nearctic</a:t>
            </a:r>
            <a:r>
              <a:rPr lang="en-US" sz="2400" dirty="0" smtClean="0"/>
              <a:t>, regional, or state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Identifies synonyms, so proper name can be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Includes some distributional information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" name="Picture 5" descr="Inverts from Storage 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828800"/>
            <a:ext cx="1501189" cy="1125892"/>
          </a:xfrm>
          <a:prstGeom prst="rect">
            <a:avLst/>
          </a:prstGeom>
        </p:spPr>
      </p:pic>
      <p:pic>
        <p:nvPicPr>
          <p:cNvPr id="7" name="Picture 6" descr="Inverts from Storage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743200"/>
            <a:ext cx="1501189" cy="1125892"/>
          </a:xfrm>
          <a:prstGeom prst="rect">
            <a:avLst/>
          </a:prstGeom>
        </p:spPr>
      </p:pic>
      <p:pic>
        <p:nvPicPr>
          <p:cNvPr id="8" name="Picture 7" descr="Inverts from Storage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4267200"/>
            <a:ext cx="1526588" cy="1144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Taxonomic Serial Numbers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2600" y="1905000"/>
            <a:ext cx="3505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TSNs are unique numbers assigned to each taxon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U.S. Department of Agriculture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Integrated Taxonomic Information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Standardized identification system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431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Tolerance Values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Based on </a:t>
            </a:r>
            <a:r>
              <a:rPr lang="en-US" sz="2400" dirty="0" err="1" smtClean="0"/>
              <a:t>Saprobien</a:t>
            </a:r>
            <a:r>
              <a:rPr lang="en-US" sz="2400" dirty="0" smtClean="0"/>
              <a:t> System of early 1900s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Chutter</a:t>
            </a:r>
            <a:r>
              <a:rPr lang="en-US" sz="2400" dirty="0" smtClean="0"/>
              <a:t> (1972) first to assign tolerance values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Hilsenhoff Biotic Index (HBI - 1977)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Wisconsin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Designed to identify organic pollution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Values based mostly on professional experience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Some at Family level, but generally use genus and species level TVs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Tolerance Values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701675" y="2819400"/>
            <a:ext cx="6858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2400" y="3011488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0 - Pristine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477000" y="3011488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10 - Degraded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36913" y="2438400"/>
            <a:ext cx="573087" cy="1182688"/>
            <a:chOff x="2423" y="1536"/>
            <a:chExt cx="361" cy="745"/>
          </a:xfrm>
        </p:grpSpPr>
        <p:sp>
          <p:nvSpPr>
            <p:cNvPr id="13328" name="Line 7"/>
            <p:cNvSpPr>
              <a:spLocks noChangeShapeType="1"/>
            </p:cNvSpPr>
            <p:nvPr/>
          </p:nvSpPr>
          <p:spPr bwMode="auto">
            <a:xfrm>
              <a:off x="2592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Text Box 8"/>
            <p:cNvSpPr txBox="1">
              <a:spLocks noChangeArrowheads="1"/>
            </p:cNvSpPr>
            <p:nvPr/>
          </p:nvSpPr>
          <p:spPr bwMode="auto">
            <a:xfrm>
              <a:off x="2423" y="1993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TV</a:t>
              </a:r>
            </a:p>
          </p:txBody>
        </p:sp>
      </p:grpSp>
      <p:sp>
        <p:nvSpPr>
          <p:cNvPr id="13319" name="AutoShape 9"/>
          <p:cNvSpPr>
            <a:spLocks/>
          </p:cNvSpPr>
          <p:nvPr/>
        </p:nvSpPr>
        <p:spPr bwMode="auto">
          <a:xfrm rot="5400000">
            <a:off x="1539875" y="1295400"/>
            <a:ext cx="457200" cy="21336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10"/>
          <p:cNvSpPr>
            <a:spLocks/>
          </p:cNvSpPr>
          <p:nvPr/>
        </p:nvSpPr>
        <p:spPr bwMode="auto">
          <a:xfrm rot="5400000">
            <a:off x="3902075" y="1066800"/>
            <a:ext cx="457200" cy="25908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11"/>
          <p:cNvSpPr>
            <a:spLocks/>
          </p:cNvSpPr>
          <p:nvPr/>
        </p:nvSpPr>
        <p:spPr bwMode="auto">
          <a:xfrm rot="5400000">
            <a:off x="6264275" y="1295400"/>
            <a:ext cx="457200" cy="21336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1042988" y="1385888"/>
            <a:ext cx="1455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0 – 3</a:t>
            </a:r>
          </a:p>
          <a:p>
            <a:pPr algn="ctr"/>
            <a:r>
              <a:rPr lang="en-US">
                <a:latin typeface="Arial" charset="0"/>
              </a:rPr>
              <a:t>Intolerant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405188" y="1370013"/>
            <a:ext cx="147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4 – 6</a:t>
            </a:r>
          </a:p>
          <a:p>
            <a:pPr algn="ctr"/>
            <a:r>
              <a:rPr lang="en-US">
                <a:latin typeface="Arial" charset="0"/>
              </a:rPr>
              <a:t>Moderate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5843588" y="1370013"/>
            <a:ext cx="1303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7 – 10</a:t>
            </a:r>
          </a:p>
          <a:p>
            <a:pPr algn="ctr"/>
            <a:r>
              <a:rPr lang="en-US">
                <a:latin typeface="Arial" charset="0"/>
              </a:rPr>
              <a:t>Tolerant</a:t>
            </a:r>
          </a:p>
        </p:txBody>
      </p:sp>
      <p:pic>
        <p:nvPicPr>
          <p:cNvPr id="13325" name="Picture 16" descr="Columbine Barri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0045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6" name="Picture 17" descr="MC-3 July 04"/>
          <p:cNvPicPr>
            <a:picLocks noChangeAspect="1" noChangeArrowheads="1"/>
          </p:cNvPicPr>
          <p:nvPr/>
        </p:nvPicPr>
        <p:blipFill>
          <a:blip r:embed="rId3" cstate="print"/>
          <a:srcRect t="36000"/>
          <a:stretch>
            <a:fillRect/>
          </a:stretch>
        </p:blipFill>
        <p:spPr bwMode="auto">
          <a:xfrm>
            <a:off x="5257800" y="3436938"/>
            <a:ext cx="3276600" cy="316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10" name="AutoShape 18"/>
          <p:cNvSpPr>
            <a:spLocks/>
          </p:cNvSpPr>
          <p:nvPr/>
        </p:nvSpPr>
        <p:spPr bwMode="auto">
          <a:xfrm rot="5400000">
            <a:off x="3352800" y="1295400"/>
            <a:ext cx="304800" cy="33528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6858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“Benthic Macroinvertebrates”?</a:t>
            </a:r>
            <a:br>
              <a:rPr lang="en-US" dirty="0" smtClean="0"/>
            </a:br>
            <a:r>
              <a:rPr lang="en-US" dirty="0" smtClean="0"/>
              <a:t>“Bugs”?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153400" cy="3124200"/>
          </a:xfrm>
        </p:spPr>
        <p:txBody>
          <a:bodyPr/>
          <a:lstStyle/>
          <a:p>
            <a:r>
              <a:rPr lang="en-US" dirty="0" smtClean="0"/>
              <a:t>This?</a:t>
            </a:r>
          </a:p>
          <a:p>
            <a:r>
              <a:rPr lang="en-US" dirty="0" smtClean="0"/>
              <a:t>This?</a:t>
            </a:r>
          </a:p>
          <a:p>
            <a:r>
              <a:rPr lang="en-US" dirty="0" smtClean="0"/>
              <a:t>Heteroptera?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aquatic, multicellular animal without a backbone and  large enough to be seen with the naked eye.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35428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43" y="2016774"/>
            <a:ext cx="4191000" cy="31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252" y="1360842"/>
            <a:ext cx="3307897" cy="44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Hilsenhoff Biotic Index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498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HBI = </a:t>
            </a:r>
            <a:r>
              <a:rPr lang="el-GR">
                <a:cs typeface="Times New Roman" pitchFamily="18" charset="0"/>
              </a:rPr>
              <a:t>Σ</a:t>
            </a:r>
            <a:r>
              <a:rPr lang="en-US">
                <a:cs typeface="Times New Roman" pitchFamily="18" charset="0"/>
              </a:rPr>
              <a:t> (density * TV) / Total Density</a:t>
            </a:r>
            <a:endParaRPr lang="el-GR">
              <a:cs typeface="Times New Roman" pitchFamily="18" charset="0"/>
            </a:endParaRPr>
          </a:p>
        </p:txBody>
      </p:sp>
      <p:graphicFrame>
        <p:nvGraphicFramePr>
          <p:cNvPr id="9316" name="Group 100"/>
          <p:cNvGraphicFramePr>
            <a:graphicFrameLocks noGrp="1"/>
          </p:cNvGraphicFramePr>
          <p:nvPr>
            <p:ph idx="1"/>
          </p:nvPr>
        </p:nvGraphicFramePr>
        <p:xfrm>
          <a:off x="533400" y="2209800"/>
          <a:ext cx="7924800" cy="4343402"/>
        </p:xfrm>
        <a:graphic>
          <a:graphicData uri="http://schemas.openxmlformats.org/drawingml/2006/table">
            <a:tbl>
              <a:tblPr/>
              <a:tblGrid>
                <a:gridCol w="2238375"/>
                <a:gridCol w="1677988"/>
                <a:gridCol w="1490662"/>
                <a:gridCol w="2517775"/>
              </a:tblGrid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Taxon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Density x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Baetis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tricaudatus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Rhyacophila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sp.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Chironomus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sp.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Total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 TV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=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HBI = 800/175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      = 4.57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r>
              <a:rPr lang="en-US" dirty="0" smtClean="0"/>
              <a:t>Who are they?</a:t>
            </a:r>
            <a:endParaRPr lang="en-US" dirty="0"/>
          </a:p>
        </p:txBody>
      </p:sp>
      <p:pic>
        <p:nvPicPr>
          <p:cNvPr id="6146" name="Picture 2" descr="L:\BUGS\Bug Pictures\INVERT PICS (In House Bugs!)\Amphipoda and Isopoda\Inverts from Storage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095500" cy="15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BUGS\Bug Pictures\INVERT PICS (In House Bugs!)\Coleoptera\Inverts from Storage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64" y="1194113"/>
            <a:ext cx="2137635" cy="16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:\BUGS\Bug Pictures\INVERT PICS (In House Bugs!)\Decapoda\Inverts from Storage 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94113"/>
            <a:ext cx="2133600" cy="16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:\BUGS\Bug Pictures\INVERT PICS (In House Bugs!)\Diptera\Inverts from Storage 0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2" y="1212566"/>
            <a:ext cx="2084388" cy="15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L:\BUGS\Bug Pictures\INVERT PICS (In House Bugs!)\Gastropoda\Inverts from Storage 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" y="2833597"/>
            <a:ext cx="2074863" cy="15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:\BUGS\Bug Pictures\INVERT PICS (In House Bugs!)\Hemiptera\Inverts from Storage 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63" y="2837716"/>
            <a:ext cx="2137635" cy="16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L:\BUGS\Bug Pictures\INVERT PICS (In House Bugs!)\Hirudinea\Inverts from Storage 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850280"/>
            <a:ext cx="2133600" cy="16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:\BUGS\Bug Pictures\INVERT PICS (In House Bugs!)\Hydracarina\Inverts from Storage 0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58" y="2850280"/>
            <a:ext cx="2081641" cy="15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L:\BUGS\Bug Pictures\INVERT PICS (In House Bugs!)\Lepidoptera\Inverts from Storage 0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" y="4495800"/>
            <a:ext cx="2074863" cy="15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:\BUGS\Bug Pictures\INVERT PICS (In House Bugs!)\Megaloptera\Inverts from Storage 0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64" y="4523763"/>
            <a:ext cx="2061436" cy="15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L:\BUGS\Bug Pictures\INVERT PICS (In House Bugs!)\Oligochaeta\Inverts from Storage 0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523762"/>
            <a:ext cx="2133600" cy="16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L:\BUGS\Bug Pictures\INVERT PICS (In House Bugs!)\Pelecypoda\Inverts from Storage 0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041" y="4523761"/>
            <a:ext cx="2068358" cy="15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r>
              <a:rPr lang="en-US" dirty="0" smtClean="0"/>
              <a:t>Step 1 – Collect your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Kick Net (qualitative, or,</a:t>
            </a:r>
            <a:br>
              <a:rPr lang="en-US" dirty="0" smtClean="0"/>
            </a:br>
            <a:r>
              <a:rPr lang="en-US" dirty="0" smtClean="0"/>
              <a:t>at best, semi-quantitative)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810000" cy="4114800"/>
          </a:xfrm>
        </p:spPr>
        <p:txBody>
          <a:bodyPr/>
          <a:lstStyle/>
          <a:p>
            <a:r>
              <a:rPr lang="en-US" dirty="0" smtClean="0"/>
              <a:t>This is the “kick net” some people use</a:t>
            </a:r>
          </a:p>
          <a:p>
            <a:endParaRPr lang="en-US" dirty="0" smtClean="0"/>
          </a:p>
          <a:p>
            <a:r>
              <a:rPr lang="en-US" dirty="0" smtClean="0"/>
              <a:t>This is the kick net </a:t>
            </a:r>
            <a:r>
              <a:rPr lang="en-US" dirty="0"/>
              <a:t>I</a:t>
            </a:r>
            <a:r>
              <a:rPr lang="en-US" dirty="0" smtClean="0"/>
              <a:t> prefer to use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it to sample habitat other than riffles</a:t>
            </a:r>
            <a:endParaRPr lang="en-US" dirty="0"/>
          </a:p>
        </p:txBody>
      </p:sp>
      <p:pic>
        <p:nvPicPr>
          <p:cNvPr id="4" name="Picture 3" descr="sycamore_kick_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447800"/>
            <a:ext cx="3657600" cy="2743200"/>
          </a:xfrm>
          <a:prstGeom prst="rect">
            <a:avLst/>
          </a:prstGeom>
        </p:spPr>
      </p:pic>
      <p:pic>
        <p:nvPicPr>
          <p:cNvPr id="5" name="Picture 4" descr="425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86401" y="3124201"/>
            <a:ext cx="2514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perman-l-0747210-0070849-ferryterry-120-bpm-bass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Qualitative – presence/absence, maybe some relative abundance</a:t>
            </a:r>
          </a:p>
          <a:p>
            <a:pPr lvl="1"/>
            <a:r>
              <a:rPr lang="en-US" dirty="0" smtClean="0"/>
              <a:t>Gives us a “Who’s there” approach</a:t>
            </a:r>
          </a:p>
          <a:p>
            <a:pPr lvl="1"/>
            <a:r>
              <a:rPr lang="en-US" dirty="0" smtClean="0"/>
              <a:t>Not generally amenable to statistical analysis</a:t>
            </a:r>
          </a:p>
          <a:p>
            <a:r>
              <a:rPr lang="en-US" dirty="0" smtClean="0"/>
              <a:t>Quantitative – numbers</a:t>
            </a:r>
          </a:p>
          <a:p>
            <a:pPr lvl="1"/>
            <a:r>
              <a:rPr lang="en-US" dirty="0" smtClean="0"/>
              <a:t>Usually reported in #/m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Gives us ability to run statistics</a:t>
            </a:r>
          </a:p>
          <a:p>
            <a:pPr lvl="2"/>
            <a:r>
              <a:rPr lang="en-US" dirty="0" smtClean="0"/>
              <a:t>ANOVA, </a:t>
            </a:r>
            <a:r>
              <a:rPr lang="en-US" i="1" dirty="0" smtClean="0"/>
              <a:t>t</a:t>
            </a:r>
            <a:r>
              <a:rPr lang="en-US" dirty="0" smtClean="0"/>
              <a:t>-tests,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dirty="0" smtClean="0"/>
              <a:t>Hess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038600" cy="4114800"/>
          </a:xfrm>
        </p:spPr>
        <p:txBody>
          <a:bodyPr/>
          <a:lstStyle/>
          <a:p>
            <a:r>
              <a:rPr lang="en-US" sz="2400" dirty="0" smtClean="0"/>
              <a:t>Originally designed for use in soft-bottom streams in the East.</a:t>
            </a:r>
          </a:p>
          <a:p>
            <a:endParaRPr lang="en-US" sz="2400" dirty="0" smtClean="0"/>
          </a:p>
          <a:p>
            <a:r>
              <a:rPr lang="en-US" sz="2400" dirty="0" smtClean="0"/>
              <a:t>Steve Canton and Jim Chadwick modified it for the cobble-bottom streams of Colorado and the West.</a:t>
            </a:r>
          </a:p>
          <a:p>
            <a:endParaRPr lang="en-US" sz="2400" dirty="0"/>
          </a:p>
        </p:txBody>
      </p:sp>
      <p:pic>
        <p:nvPicPr>
          <p:cNvPr id="4" name="Picture 3" descr="H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438400"/>
            <a:ext cx="3156705" cy="4218774"/>
          </a:xfrm>
          <a:prstGeom prst="rect">
            <a:avLst/>
          </a:prstGeom>
        </p:spPr>
      </p:pic>
      <p:pic>
        <p:nvPicPr>
          <p:cNvPr id="5" name="Picture 4" descr="hess-samp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609600"/>
            <a:ext cx="2286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State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Uses a semi-quantitative approach:</a:t>
            </a:r>
          </a:p>
          <a:p>
            <a:pPr lvl="1"/>
            <a:r>
              <a:rPr lang="en-US" dirty="0" smtClean="0"/>
              <a:t>1 kick net sample in 1 m² of riffle habitat over 60 seconds</a:t>
            </a:r>
          </a:p>
          <a:p>
            <a:pPr lvl="1"/>
            <a:endParaRPr lang="en-US" dirty="0"/>
          </a:p>
          <a:p>
            <a:r>
              <a:rPr lang="en-US" dirty="0" smtClean="0"/>
              <a:t>Since this was done at 100’s of sites, the data can be used in a regional approach</a:t>
            </a:r>
          </a:p>
          <a:p>
            <a:endParaRPr lang="en-US" dirty="0"/>
          </a:p>
          <a:p>
            <a:r>
              <a:rPr lang="en-US" dirty="0" smtClean="0"/>
              <a:t>Individual sites can be compared to the region, but not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7361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:\PHOTOS\Richmond Hill 2007\Richmond Hill SQ-2 bottom 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dirty="0" smtClean="0"/>
              <a:t>Step 2: Lab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r>
              <a:rPr lang="en-US" sz="2400" dirty="0" smtClean="0"/>
              <a:t>Samples come to the lab filled with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ticks</a:t>
            </a:r>
          </a:p>
          <a:p>
            <a:pPr lvl="1"/>
            <a:r>
              <a:rPr lang="en-US" sz="2000" dirty="0" smtClean="0"/>
              <a:t>Stones</a:t>
            </a:r>
          </a:p>
          <a:p>
            <a:pPr lvl="1"/>
            <a:r>
              <a:rPr lang="en-US" sz="2000" dirty="0" smtClean="0"/>
              <a:t>Grass</a:t>
            </a:r>
          </a:p>
          <a:p>
            <a:pPr lvl="1"/>
            <a:r>
              <a:rPr lang="en-US" sz="2000" dirty="0" smtClean="0"/>
              <a:t>Algae</a:t>
            </a:r>
          </a:p>
          <a:p>
            <a:pPr lvl="1"/>
            <a:r>
              <a:rPr lang="en-US" sz="2000" dirty="0" smtClean="0"/>
              <a:t>Mud</a:t>
            </a:r>
          </a:p>
          <a:p>
            <a:pPr lvl="1"/>
            <a:r>
              <a:rPr lang="en-US" sz="2000" dirty="0" smtClean="0"/>
              <a:t>Sand</a:t>
            </a:r>
          </a:p>
          <a:p>
            <a:pPr lvl="1"/>
            <a:r>
              <a:rPr lang="en-US" sz="2000" dirty="0" smtClean="0"/>
              <a:t>Unidentifiable</a:t>
            </a:r>
          </a:p>
          <a:p>
            <a:pPr marL="457200" lvl="1" indent="0">
              <a:buNone/>
            </a:pPr>
            <a:r>
              <a:rPr lang="en-US" sz="2000" dirty="0" smtClean="0"/>
              <a:t> plastic stuff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nd Bugs!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Someone gets to sort the bugs from all that debris.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195" name="Picture 3" descr="R:\PHOTOS\_Lab photos\GEI Ecology Photos\Inv Tray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42" y="1828800"/>
            <a:ext cx="6110855" cy="35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Logo">
  <a:themeElements>
    <a:clrScheme name="New Log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Lo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Lo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Settings\MShaffer\Application Data\Microsoft\Templates\New Logo.pot</Template>
  <TotalTime>1788</TotalTime>
  <Words>772</Words>
  <Application>Microsoft Office PowerPoint</Application>
  <PresentationFormat>On-screen Show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 Logo</vt:lpstr>
      <vt:lpstr>Stream Sampling for Benthic Macroinvertebrates</vt:lpstr>
      <vt:lpstr>“Benthic Macroinvertebrates”? “Bugs”?</vt:lpstr>
      <vt:lpstr>Who are they?</vt:lpstr>
      <vt:lpstr>Step 1 – Collect your bugs</vt:lpstr>
      <vt:lpstr>Kick Net (qualitative, or, at best, semi-quantitative)</vt:lpstr>
      <vt:lpstr>PowerPoint Presentation</vt:lpstr>
      <vt:lpstr>Hess sampler</vt:lpstr>
      <vt:lpstr>Colorado State Protocol</vt:lpstr>
      <vt:lpstr>Step 2: Lab work</vt:lpstr>
      <vt:lpstr>PowerPoint Presentation</vt:lpstr>
      <vt:lpstr>Invertebrate Taxonomy</vt:lpstr>
      <vt:lpstr>Final Bug Report</vt:lpstr>
      <vt:lpstr>Final Bug Report</vt:lpstr>
      <vt:lpstr>Translating the Data</vt:lpstr>
      <vt:lpstr>Benthic Invert Taxa List  - the “backbone” of the system</vt:lpstr>
      <vt:lpstr>Standard Taxonomic Effort</vt:lpstr>
      <vt:lpstr>Taxonomic Serial Numbers</vt:lpstr>
      <vt:lpstr>Tolerance Values</vt:lpstr>
      <vt:lpstr>Tolerance Values</vt:lpstr>
      <vt:lpstr>Hilsenhoff Biotic Index</vt:lpstr>
    </vt:vector>
  </TitlesOfParts>
  <Company>GEI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Shaffer</dc:creator>
  <cp:lastModifiedBy>Zach Dahlgren</cp:lastModifiedBy>
  <cp:revision>170</cp:revision>
  <cp:lastPrinted>2014-04-21T19:08:03Z</cp:lastPrinted>
  <dcterms:created xsi:type="dcterms:W3CDTF">2004-07-22T17:57:54Z</dcterms:created>
  <dcterms:modified xsi:type="dcterms:W3CDTF">2014-05-01T18:15:46Z</dcterms:modified>
</cp:coreProperties>
</file>